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6" r:id="rId2"/>
  </p:sldMasterIdLst>
  <p:notesMasterIdLst>
    <p:notesMasterId r:id="rId102"/>
  </p:notesMasterIdLst>
  <p:sldIdLst>
    <p:sldId id="256" r:id="rId3"/>
    <p:sldId id="418" r:id="rId4"/>
    <p:sldId id="280" r:id="rId5"/>
    <p:sldId id="335" r:id="rId6"/>
    <p:sldId id="281" r:id="rId7"/>
    <p:sldId id="283" r:id="rId8"/>
    <p:sldId id="419" r:id="rId9"/>
    <p:sldId id="284" r:id="rId10"/>
    <p:sldId id="285" r:id="rId11"/>
    <p:sldId id="336" r:id="rId12"/>
    <p:sldId id="423" r:id="rId13"/>
    <p:sldId id="337" r:id="rId14"/>
    <p:sldId id="338" r:id="rId15"/>
    <p:sldId id="424" r:id="rId16"/>
    <p:sldId id="341" r:id="rId17"/>
    <p:sldId id="342" r:id="rId18"/>
    <p:sldId id="287" r:id="rId19"/>
    <p:sldId id="425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420" r:id="rId32"/>
    <p:sldId id="299" r:id="rId33"/>
    <p:sldId id="300" r:id="rId34"/>
    <p:sldId id="301" r:id="rId35"/>
    <p:sldId id="303" r:id="rId36"/>
    <p:sldId id="304" r:id="rId37"/>
    <p:sldId id="307" r:id="rId38"/>
    <p:sldId id="308" r:id="rId39"/>
    <p:sldId id="310" r:id="rId40"/>
    <p:sldId id="311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30" r:id="rId52"/>
    <p:sldId id="331" r:id="rId53"/>
    <p:sldId id="332" r:id="rId54"/>
    <p:sldId id="333" r:id="rId55"/>
    <p:sldId id="345" r:id="rId56"/>
    <p:sldId id="347" r:id="rId57"/>
    <p:sldId id="346" r:id="rId58"/>
    <p:sldId id="349" r:id="rId59"/>
    <p:sldId id="350" r:id="rId60"/>
    <p:sldId id="351" r:id="rId61"/>
    <p:sldId id="352" r:id="rId62"/>
    <p:sldId id="353" r:id="rId63"/>
    <p:sldId id="426" r:id="rId64"/>
    <p:sldId id="354" r:id="rId65"/>
    <p:sldId id="355" r:id="rId66"/>
    <p:sldId id="427" r:id="rId67"/>
    <p:sldId id="356" r:id="rId68"/>
    <p:sldId id="361" r:id="rId69"/>
    <p:sldId id="428" r:id="rId70"/>
    <p:sldId id="429" r:id="rId71"/>
    <p:sldId id="430" r:id="rId72"/>
    <p:sldId id="364" r:id="rId73"/>
    <p:sldId id="370" r:id="rId74"/>
    <p:sldId id="371" r:id="rId75"/>
    <p:sldId id="376" r:id="rId76"/>
    <p:sldId id="377" r:id="rId77"/>
    <p:sldId id="409" r:id="rId78"/>
    <p:sldId id="412" r:id="rId79"/>
    <p:sldId id="413" r:id="rId80"/>
    <p:sldId id="378" r:id="rId81"/>
    <p:sldId id="414" r:id="rId82"/>
    <p:sldId id="380" r:id="rId83"/>
    <p:sldId id="381" r:id="rId84"/>
    <p:sldId id="382" r:id="rId85"/>
    <p:sldId id="383" r:id="rId86"/>
    <p:sldId id="384" r:id="rId87"/>
    <p:sldId id="386" r:id="rId88"/>
    <p:sldId id="408" r:id="rId89"/>
    <p:sldId id="407" r:id="rId90"/>
    <p:sldId id="391" r:id="rId91"/>
    <p:sldId id="396" r:id="rId92"/>
    <p:sldId id="397" r:id="rId93"/>
    <p:sldId id="398" r:id="rId94"/>
    <p:sldId id="399" r:id="rId95"/>
    <p:sldId id="400" r:id="rId96"/>
    <p:sldId id="417" r:id="rId97"/>
    <p:sldId id="401" r:id="rId98"/>
    <p:sldId id="402" r:id="rId99"/>
    <p:sldId id="405" r:id="rId100"/>
    <p:sldId id="406" r:id="rId10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716" autoAdjust="0"/>
  </p:normalViewPr>
  <p:slideViewPr>
    <p:cSldViewPr>
      <p:cViewPr varScale="1">
        <p:scale>
          <a:sx n="62" d="100"/>
          <a:sy n="62" d="100"/>
        </p:scale>
        <p:origin x="165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7E72A-D913-4DC2-9E0A-E520CE8FCC86}" type="datetimeFigureOut">
              <a:rPr lang="en-US" smtClean="0"/>
              <a:pPr/>
              <a:t>8/10/2019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9.4.1.1 Inbound and Outbound </a:t>
            </a:r>
            <a:r>
              <a:rPr lang="en-US" sz="1300" b="1">
                <a:latin typeface="Arial" charset="0"/>
              </a:rPr>
              <a:t>ACL Logic</a:t>
            </a:r>
          </a:p>
          <a:p>
            <a:b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Học cách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80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9.4.1.1 Inbound and Outbound </a:t>
            </a:r>
            <a:r>
              <a:rPr lang="en-US" sz="1300" b="1">
                <a:latin typeface="Arial" charset="0"/>
              </a:rPr>
              <a:t>ACL Logic</a:t>
            </a:r>
          </a:p>
          <a:p>
            <a:b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Học cách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1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9.4.1.1 Inbound and Outbound ACL Logic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688722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9.4.1.1 Inbound and Outbound ACL Logic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115868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>
                <a:latin typeface="Arial" charset="0"/>
              </a:rPr>
              <a:t>5.1.4.1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26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>
                <a:latin typeface="Arial" charset="0"/>
              </a:rPr>
              <a:t>5.1.6.1 how Standard ACL work?</a:t>
            </a:r>
          </a:p>
          <a:p>
            <a:pPr fontAlgn="base"/>
            <a:r>
              <a:rPr lang="en-US" sz="1300" b="1">
                <a:latin typeface="Arial" charset="0"/>
              </a:rPr>
              <a:t>5.2.2.1 Ví dụ</a:t>
            </a:r>
          </a:p>
          <a:p>
            <a:pPr fontAlgn="base"/>
            <a:r>
              <a:rPr lang="en-US" sz="1300" b="0">
                <a:latin typeface="Arial" charset="0"/>
              </a:rPr>
              <a:t>You assign a number based on which protocol you want filtered:</a:t>
            </a:r>
          </a:p>
          <a:p>
            <a:pPr fontAlgn="base"/>
            <a:r>
              <a:rPr lang="en-US" sz="1300" b="0">
                <a:latin typeface="Arial" charset="0"/>
              </a:rPr>
              <a:t>(1 to 99) and (1300 to 1999): Standard IP ACL</a:t>
            </a:r>
          </a:p>
          <a:p>
            <a:pPr fontAlgn="base"/>
            <a:r>
              <a:rPr lang="en-US" sz="1300" b="0">
                <a:latin typeface="Arial" charset="0"/>
              </a:rPr>
              <a:t>(100 to 199) and (2000 to 2699): Extended IP ACL</a:t>
            </a:r>
            <a:endParaRPr lang="en-US" sz="13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40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9.4.1.4 Extended ACL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3663226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9.1.3.1 Introducing ACL Wildcard Masking</a:t>
            </a:r>
          </a:p>
        </p:txBody>
      </p:sp>
    </p:spTree>
    <p:extLst>
      <p:ext uri="{BB962C8B-B14F-4D97-AF65-F5344CB8AC3E}">
        <p14:creationId xmlns:p14="http://schemas.microsoft.com/office/powerpoint/2010/main" val="1250959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9.1.3.1 Introducing ACL Wildcard Masking</a:t>
            </a:r>
          </a:p>
        </p:txBody>
      </p:sp>
    </p:spTree>
    <p:extLst>
      <p:ext uri="{BB962C8B-B14F-4D97-AF65-F5344CB8AC3E}">
        <p14:creationId xmlns:p14="http://schemas.microsoft.com/office/powerpoint/2010/main" val="13556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9.1.3.2 Wildcard Mask Examples</a:t>
            </a:r>
          </a:p>
        </p:txBody>
      </p:sp>
    </p:spTree>
    <p:extLst>
      <p:ext uri="{BB962C8B-B14F-4D97-AF65-F5344CB8AC3E}">
        <p14:creationId xmlns:p14="http://schemas.microsoft.com/office/powerpoint/2010/main" val="426620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7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9.1.3.2 Wildcard Mask Examples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696676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9.1.3.3 Calculating the Wildcard Mask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868367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9.1.3.4 Wildcard Mask Keywords</a:t>
            </a:r>
          </a:p>
        </p:txBody>
      </p:sp>
    </p:spTree>
    <p:extLst>
      <p:ext uri="{BB962C8B-B14F-4D97-AF65-F5344CB8AC3E}">
        <p14:creationId xmlns:p14="http://schemas.microsoft.com/office/powerpoint/2010/main" val="1989075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9.1.3.5 Examples Wildcard Mask Keywords</a:t>
            </a:r>
          </a:p>
        </p:txBody>
      </p:sp>
    </p:spTree>
    <p:extLst>
      <p:ext uri="{BB962C8B-B14F-4D97-AF65-F5344CB8AC3E}">
        <p14:creationId xmlns:p14="http://schemas.microsoft.com/office/powerpoint/2010/main" val="3648750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9.1.4.1 General Guidelines for Creating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52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9.1.4.1 General Guidelines for Creating ACLs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3854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9.1.4.2 ACL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593553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9.1.5.1 Where to Place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83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9.1.5.2 Standard ACL Placement</a:t>
            </a:r>
          </a:p>
        </p:txBody>
      </p:sp>
    </p:spTree>
    <p:extLst>
      <p:ext uri="{BB962C8B-B14F-4D97-AF65-F5344CB8AC3E}">
        <p14:creationId xmlns:p14="http://schemas.microsoft.com/office/powerpoint/2010/main" val="1109076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9.1.5.3 Extended ACL Placement</a:t>
            </a:r>
          </a:p>
        </p:txBody>
      </p:sp>
    </p:spTree>
    <p:extLst>
      <p:ext uri="{BB962C8B-B14F-4D97-AF65-F5344CB8AC3E}">
        <p14:creationId xmlns:p14="http://schemas.microsoft.com/office/powerpoint/2010/main" val="364292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9.1.1.1 What is an ACL?</a:t>
            </a:r>
          </a:p>
        </p:txBody>
      </p:sp>
    </p:spTree>
    <p:extLst>
      <p:ext uri="{BB962C8B-B14F-4D97-AF65-F5344CB8AC3E}">
        <p14:creationId xmlns:p14="http://schemas.microsoft.com/office/powerpoint/2010/main" val="1059081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98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9.2.1.1 Entering Criteria Statements</a:t>
            </a:r>
          </a:p>
        </p:txBody>
      </p:sp>
    </p:spTree>
    <p:extLst>
      <p:ext uri="{BB962C8B-B14F-4D97-AF65-F5344CB8AC3E}">
        <p14:creationId xmlns:p14="http://schemas.microsoft.com/office/powerpoint/2010/main" val="2178124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9.2.1.2 Configuring a Standard ACL</a:t>
            </a:r>
          </a:p>
        </p:txBody>
      </p:sp>
    </p:spTree>
    <p:extLst>
      <p:ext uri="{BB962C8B-B14F-4D97-AF65-F5344CB8AC3E}">
        <p14:creationId xmlns:p14="http://schemas.microsoft.com/office/powerpoint/2010/main" val="56380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9.2.1.3 Configuring a Standard ACL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77500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9.2.1.5 Applying Standard </a:t>
            </a:r>
            <a:r>
              <a:rPr lang="en-US" sz="1300" b="1" dirty="0" err="1">
                <a:latin typeface="Arial" charset="0"/>
              </a:rPr>
              <a:t>ACLs</a:t>
            </a:r>
            <a:r>
              <a:rPr lang="en-US" sz="1300" b="1" dirty="0">
                <a:latin typeface="Arial" charset="0"/>
              </a:rPr>
              <a:t> to Interfaces</a:t>
            </a:r>
          </a:p>
        </p:txBody>
      </p:sp>
    </p:spTree>
    <p:extLst>
      <p:ext uri="{BB962C8B-B14F-4D97-AF65-F5344CB8AC3E}">
        <p14:creationId xmlns:p14="http://schemas.microsoft.com/office/powerpoint/2010/main" val="1234089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9.2.1.6 Applying Standard ACLs to Interfaces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538244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9.2.2.1 Editing Standard Numbered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41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9.2.2.2 Editing Standard Numbered ACLs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60238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9.2.2.4 Verifying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187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9.2.2.5 ACL Statistics</a:t>
            </a:r>
          </a:p>
        </p:txBody>
      </p:sp>
    </p:spTree>
    <p:extLst>
      <p:ext uri="{BB962C8B-B14F-4D97-AF65-F5344CB8AC3E}">
        <p14:creationId xmlns:p14="http://schemas.microsoft.com/office/powerpoint/2010/main" val="403148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>
                <a:latin typeface="Arial" charset="0"/>
              </a:rPr>
              <a:t>5.1.2.1 minh họa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6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9.2.3.1 Configuring a Standard ACL to Secure a </a:t>
            </a:r>
            <a:r>
              <a:rPr lang="en-US" sz="1300" b="1" dirty="0" err="1">
                <a:latin typeface="Arial" charset="0"/>
              </a:rPr>
              <a:t>VTY</a:t>
            </a:r>
            <a:r>
              <a:rPr lang="en-US" sz="1300" b="1" dirty="0">
                <a:latin typeface="Arial" charset="0"/>
              </a:rPr>
              <a:t> Port</a:t>
            </a:r>
          </a:p>
        </p:txBody>
      </p:sp>
    </p:spTree>
    <p:extLst>
      <p:ext uri="{BB962C8B-B14F-4D97-AF65-F5344CB8AC3E}">
        <p14:creationId xmlns:p14="http://schemas.microsoft.com/office/powerpoint/2010/main" val="16386853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9.2.3.2 Verifying a Standard ACL used to Secure a </a:t>
            </a:r>
            <a:r>
              <a:rPr lang="en-US" sz="1300" b="1" dirty="0" err="1">
                <a:latin typeface="Arial" charset="0"/>
              </a:rPr>
              <a:t>VTY</a:t>
            </a:r>
            <a:r>
              <a:rPr lang="en-US" sz="1300" b="1" dirty="0">
                <a:latin typeface="Arial" charset="0"/>
              </a:rPr>
              <a:t> Port</a:t>
            </a:r>
          </a:p>
        </p:txBody>
      </p:sp>
    </p:spTree>
    <p:extLst>
      <p:ext uri="{BB962C8B-B14F-4D97-AF65-F5344CB8AC3E}">
        <p14:creationId xmlns:p14="http://schemas.microsoft.com/office/powerpoint/2010/main" val="2446660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>
                <a:latin typeface="Arial" charset="0"/>
              </a:rPr>
              <a:t>5.3.1.1 </a:t>
            </a:r>
            <a:r>
              <a:rPr lang="en-US" sz="1300" b="1" dirty="0">
                <a:latin typeface="Arial" charset="0"/>
              </a:rPr>
              <a:t>Extended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21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9.3.1.2 Extended ACLs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194545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9.3.2.1 Configuring Extended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76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9.3.2.2 Applying Extended </a:t>
            </a:r>
            <a:r>
              <a:rPr lang="en-US" sz="1300" b="1" dirty="0" err="1">
                <a:latin typeface="Arial" charset="0"/>
              </a:rPr>
              <a:t>ACLs</a:t>
            </a:r>
            <a:r>
              <a:rPr lang="en-US" sz="1300" b="1" dirty="0">
                <a:latin typeface="Arial" charset="0"/>
              </a:rPr>
              <a:t> to Interfaces</a:t>
            </a:r>
          </a:p>
        </p:txBody>
      </p:sp>
    </p:spTree>
    <p:extLst>
      <p:ext uri="{BB962C8B-B14F-4D97-AF65-F5344CB8AC3E}">
        <p14:creationId xmlns:p14="http://schemas.microsoft.com/office/powerpoint/2010/main" val="2954724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9.3.2.3 Filtering Traffic with Extended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741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85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9.3.2.5 Verifying Extended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46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9.3.2.6 Editing Extended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2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9.1.1.2 A TCP Conversation</a:t>
            </a:r>
          </a:p>
        </p:txBody>
      </p:sp>
    </p:spTree>
    <p:extLst>
      <p:ext uri="{BB962C8B-B14F-4D97-AF65-F5344CB8AC3E}">
        <p14:creationId xmlns:p14="http://schemas.microsoft.com/office/powerpoint/2010/main" val="1730365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9.4.2.1 Troubleshooting Common ACL Errors - Example 1</a:t>
            </a:r>
          </a:p>
        </p:txBody>
      </p:sp>
    </p:spTree>
    <p:extLst>
      <p:ext uri="{BB962C8B-B14F-4D97-AF65-F5344CB8AC3E}">
        <p14:creationId xmlns:p14="http://schemas.microsoft.com/office/powerpoint/2010/main" val="3990077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9.4.2.2 Troubleshooting Common ACL Errors - Example 2</a:t>
            </a:r>
          </a:p>
        </p:txBody>
      </p:sp>
    </p:spTree>
    <p:extLst>
      <p:ext uri="{BB962C8B-B14F-4D97-AF65-F5344CB8AC3E}">
        <p14:creationId xmlns:p14="http://schemas.microsoft.com/office/powerpoint/2010/main" val="2341153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9.4.2.3 Troubleshooting Common ACL Errors - Example 3</a:t>
            </a:r>
          </a:p>
        </p:txBody>
      </p:sp>
    </p:spTree>
    <p:extLst>
      <p:ext uri="{BB962C8B-B14F-4D97-AF65-F5344CB8AC3E}">
        <p14:creationId xmlns:p14="http://schemas.microsoft.com/office/powerpoint/2010/main" val="4094851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9.4.2.4 Troubleshooting Common ACL Errors - Example 4</a:t>
            </a:r>
          </a:p>
        </p:txBody>
      </p:sp>
    </p:spTree>
    <p:extLst>
      <p:ext uri="{BB962C8B-B14F-4D97-AF65-F5344CB8AC3E}">
        <p14:creationId xmlns:p14="http://schemas.microsoft.com/office/powerpoint/2010/main" val="1760447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4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11.1.1.1 IPv4</a:t>
            </a:r>
            <a:r>
              <a:rPr lang="en-US" b="1" baseline="0" dirty="0"/>
              <a:t> Private Address Space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03474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11.1.1.1 IPv4</a:t>
            </a:r>
            <a:r>
              <a:rPr lang="en-US" b="1" baseline="0" dirty="0"/>
              <a:t> Private Address Space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1634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11.1.1.2</a:t>
            </a:r>
            <a:r>
              <a:rPr lang="en-US" b="1" baseline="0" dirty="0"/>
              <a:t> </a:t>
            </a:r>
            <a:r>
              <a:rPr lang="en-US" b="1" dirty="0">
                <a:ea typeface="ＭＳ Ｐゴシック" pitchFamily="34" charset="-128"/>
              </a:rPr>
              <a:t>What is</a:t>
            </a:r>
            <a:r>
              <a:rPr lang="en-US" b="1" baseline="0" dirty="0">
                <a:ea typeface="ＭＳ Ｐゴシック" pitchFamily="34" charset="-128"/>
              </a:rPr>
              <a:t> NAT? (</a:t>
            </a:r>
            <a:r>
              <a:rPr lang="en-US" b="1" baseline="0" dirty="0" err="1">
                <a:ea typeface="ＭＳ Ｐゴシック" pitchFamily="34" charset="-128"/>
              </a:rPr>
              <a:t>tt</a:t>
            </a:r>
            <a:r>
              <a:rPr lang="en-US" b="1" baseline="0" dirty="0">
                <a:ea typeface="ＭＳ Ｐゴシック" pitchFamily="34" charset="-128"/>
              </a:rPr>
              <a:t>.)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72786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/>
              <a:t>7.2.2.2 Demo Nat 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73501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11.1.1.4 </a:t>
            </a:r>
            <a:r>
              <a:rPr lang="en-US" b="1" dirty="0">
                <a:ea typeface="ＭＳ Ｐゴシック" pitchFamily="34" charset="-128"/>
              </a:rPr>
              <a:t>NAT</a:t>
            </a:r>
            <a:r>
              <a:rPr lang="en-US" b="1" baseline="0" dirty="0">
                <a:ea typeface="ＭＳ Ｐゴシック" pitchFamily="34" charset="-128"/>
              </a:rPr>
              <a:t> Terminology (</a:t>
            </a:r>
            <a:r>
              <a:rPr lang="en-US" b="1" baseline="0" dirty="0" err="1">
                <a:ea typeface="ＭＳ Ｐゴシック" pitchFamily="34" charset="-128"/>
              </a:rPr>
              <a:t>tt</a:t>
            </a:r>
            <a:r>
              <a:rPr lang="en-US" b="1" baseline="0" dirty="0">
                <a:ea typeface="ＭＳ Ｐゴシック" pitchFamily="34" charset="-128"/>
              </a:rPr>
              <a:t>.)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235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9.1.1.4 Packet Filtering (</a:t>
            </a:r>
            <a:r>
              <a:rPr lang="en-US" sz="1300" b="1" dirty="0" err="1">
                <a:latin typeface="Arial" charset="0"/>
              </a:rPr>
              <a:t>tt</a:t>
            </a:r>
            <a:r>
              <a:rPr lang="en-US" sz="1300" b="1" dirty="0">
                <a:latin typeface="Arial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7450571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11.1.2.1 </a:t>
            </a:r>
            <a:r>
              <a:rPr lang="en-US" b="1" dirty="0">
                <a:ea typeface="ＭＳ Ｐゴシック" pitchFamily="34" charset="-128"/>
              </a:rPr>
              <a:t>Static NAT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58873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11.1.2.1 </a:t>
            </a:r>
            <a:r>
              <a:rPr lang="en-US" b="1" dirty="0">
                <a:ea typeface="ＭＳ Ｐゴシック" pitchFamily="34" charset="-128"/>
              </a:rPr>
              <a:t>Static NAT (</a:t>
            </a:r>
            <a:r>
              <a:rPr lang="en-US" b="1" dirty="0" err="1">
                <a:ea typeface="ＭＳ Ｐゴシック" pitchFamily="34" charset="-128"/>
              </a:rPr>
              <a:t>tt</a:t>
            </a:r>
            <a:r>
              <a:rPr lang="en-US" b="1" dirty="0">
                <a:ea typeface="ＭＳ Ｐゴシック" pitchFamily="34" charset="-128"/>
              </a:rPr>
              <a:t>.)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04359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11.1.2.1 </a:t>
            </a:r>
            <a:r>
              <a:rPr lang="en-US" b="1" dirty="0">
                <a:ea typeface="ＭＳ Ｐゴシック" pitchFamily="34" charset="-128"/>
              </a:rPr>
              <a:t>Static NAT (</a:t>
            </a:r>
            <a:r>
              <a:rPr lang="en-US" b="1" dirty="0" err="1">
                <a:ea typeface="ＭＳ Ｐゴシック" pitchFamily="34" charset="-128"/>
              </a:rPr>
              <a:t>tt</a:t>
            </a:r>
            <a:r>
              <a:rPr lang="en-US" b="1" dirty="0">
                <a:ea typeface="ＭＳ Ｐゴシック" pitchFamily="34" charset="-128"/>
              </a:rPr>
              <a:t>.)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05985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11.1.2.2 </a:t>
            </a:r>
            <a:r>
              <a:rPr lang="en-US" b="1" dirty="0">
                <a:ea typeface="ＭＳ Ｐゴシック" pitchFamily="34" charset="-128"/>
              </a:rPr>
              <a:t>Dynamic NAT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89505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11.1.2.2 </a:t>
            </a:r>
            <a:r>
              <a:rPr lang="en-US" b="1" dirty="0">
                <a:ea typeface="ＭＳ Ｐゴシック" pitchFamily="34" charset="-128"/>
              </a:rPr>
              <a:t>Dynamic NAT (</a:t>
            </a:r>
            <a:r>
              <a:rPr lang="en-US" b="1" dirty="0" err="1">
                <a:ea typeface="ＭＳ Ｐゴシック" pitchFamily="34" charset="-128"/>
              </a:rPr>
              <a:t>tt</a:t>
            </a:r>
            <a:r>
              <a:rPr lang="en-US" b="1" dirty="0">
                <a:ea typeface="ＭＳ Ｐゴシック" pitchFamily="34" charset="-128"/>
              </a:rPr>
              <a:t>.)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5011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11.1.2.2 </a:t>
            </a:r>
            <a:r>
              <a:rPr lang="en-US" b="1" dirty="0">
                <a:ea typeface="ＭＳ Ｐゴシック" pitchFamily="34" charset="-128"/>
              </a:rPr>
              <a:t>Dynamic NAT (</a:t>
            </a:r>
            <a:r>
              <a:rPr lang="en-US" b="1" dirty="0" err="1">
                <a:ea typeface="ＭＳ Ｐゴシック" pitchFamily="34" charset="-128"/>
              </a:rPr>
              <a:t>tt</a:t>
            </a:r>
            <a:r>
              <a:rPr lang="en-US" b="1" dirty="0">
                <a:ea typeface="ＭＳ Ｐゴシック" pitchFamily="34" charset="-128"/>
              </a:rPr>
              <a:t>.)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87931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11.1.2.3 </a:t>
            </a:r>
            <a:r>
              <a:rPr lang="en-US" b="1" dirty="0">
                <a:ea typeface="ＭＳ Ｐゴシック" pitchFamily="34" charset="-128"/>
              </a:rPr>
              <a:t>Port Address Translation NAT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76083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11.2.1.1 </a:t>
            </a:r>
            <a:r>
              <a:rPr lang="en-US" b="1" dirty="0">
                <a:ea typeface="ＭＳ Ｐゴシック" pitchFamily="34" charset="-128"/>
              </a:rPr>
              <a:t>Configuring Static NAT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40254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11.2.1.1 </a:t>
            </a:r>
            <a:r>
              <a:rPr lang="en-US" b="1" dirty="0">
                <a:ea typeface="ＭＳ Ｐゴシック" pitchFamily="34" charset="-128"/>
              </a:rPr>
              <a:t>Configuring Static NAT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658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11.2.1.1 </a:t>
            </a:r>
            <a:r>
              <a:rPr lang="en-US" b="1" dirty="0">
                <a:ea typeface="ＭＳ Ｐゴシック" pitchFamily="34" charset="-128"/>
              </a:rPr>
              <a:t>Configuring Static NAT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3426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09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11.2.1.1 </a:t>
            </a:r>
            <a:r>
              <a:rPr lang="en-US" b="1" dirty="0">
                <a:ea typeface="ＭＳ Ｐゴシック" pitchFamily="34" charset="-128"/>
              </a:rPr>
              <a:t>Configuring Static NAT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9516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11.2.1.2 </a:t>
            </a:r>
            <a:r>
              <a:rPr lang="en-US" b="1" dirty="0">
                <a:ea typeface="ＭＳ Ｐゴシック" pitchFamily="34" charset="-128"/>
              </a:rPr>
              <a:t>Verifying Static NAT</a:t>
            </a:r>
            <a:endParaRPr lang="en-US" b="1" dirty="0"/>
          </a:p>
          <a:p>
            <a:pPr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8475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/>
              <a:t>7.2.8.1 </a:t>
            </a:r>
            <a:r>
              <a:rPr lang="en-US" b="1">
                <a:ea typeface="ＭＳ Ｐゴシック" pitchFamily="34" charset="-128"/>
              </a:rPr>
              <a:t>Verifying </a:t>
            </a:r>
            <a:r>
              <a:rPr lang="en-US" b="1" dirty="0">
                <a:ea typeface="ＭＳ Ｐゴシック" pitchFamily="34" charset="-128"/>
              </a:rPr>
              <a:t>Dynamic NAT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03704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11.2.2.4 </a:t>
            </a:r>
            <a:r>
              <a:rPr lang="en-US" b="1" dirty="0">
                <a:ea typeface="ＭＳ Ｐゴシック" pitchFamily="34" charset="-128"/>
              </a:rPr>
              <a:t>Verifying Dynamic NAT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7545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/>
              <a:t>11.2.3.4 </a:t>
            </a:r>
            <a:r>
              <a:rPr lang="en-US" b="1" dirty="0">
                <a:ea typeface="ＭＳ Ｐゴシック" pitchFamily="34" charset="-128"/>
              </a:rPr>
              <a:t>Verifying PAT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31204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357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secondary (backup dns) cho Server.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6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>
                <a:latin typeface="Arial" charset="0"/>
              </a:rPr>
              <a:t>9.1.1.5 ACL Operation</a:t>
            </a:r>
          </a:p>
          <a:p>
            <a:pPr fontAlgn="base"/>
            <a:r>
              <a:rPr lang="en-US" sz="1300" b="1">
                <a:latin typeface="Arial" charset="0"/>
              </a:rPr>
              <a:t>Khi nào nên dung Inbound, khi nào OutBound, tại sao?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9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ase"/>
            <a:r>
              <a:rPr lang="en-US" sz="1300" b="1" dirty="0">
                <a:latin typeface="Arial" charset="0"/>
              </a:rPr>
              <a:t>9.1.2.1 Types of Cisco </a:t>
            </a:r>
            <a:r>
              <a:rPr lang="en-US" sz="1300" b="1" dirty="0" err="1">
                <a:latin typeface="Arial" charset="0"/>
              </a:rPr>
              <a:t>IPv4</a:t>
            </a:r>
            <a:r>
              <a:rPr lang="en-US" sz="1300" b="1" dirty="0">
                <a:latin typeface="Arial" charset="0"/>
              </a:rPr>
              <a:t> </a:t>
            </a:r>
            <a:r>
              <a:rPr lang="en-US" sz="1300" b="1" dirty="0" err="1">
                <a:latin typeface="Arial" charset="0"/>
              </a:rPr>
              <a:t>ACLs</a:t>
            </a:r>
            <a:endParaRPr lang="en-US" sz="13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0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713AF4FE-C5F6-4267-AA2C-E32FAA037116}" type="datetime8">
              <a:rPr lang="en-US" smtClean="0"/>
              <a:t>8/10/2019 11:15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5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2E2C7-AA22-4E0A-A941-352D9A96BE34}" type="datetime8">
              <a:rPr lang="en-US" smtClean="0">
                <a:solidFill>
                  <a:schemeClr val="tx2"/>
                </a:solidFill>
              </a:rPr>
              <a:t>8/10/2019 11:15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7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1FD79-C619-4744-BBB1-E5A47890B485}" type="datetime8">
              <a:rPr lang="en-US" smtClean="0">
                <a:solidFill>
                  <a:schemeClr val="tx2"/>
                </a:solidFill>
              </a:rPr>
              <a:t>8/10/2019 11:15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53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C291-09A7-4768-8742-148869CE0868}" type="datetime8">
              <a:rPr lang="en-US" smtClean="0"/>
              <a:t>8/10/2019 11:15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648" y="1755648"/>
            <a:ext cx="1615307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05AB-29F1-42EA-BF4F-3676D9961BD4}" type="datetime8">
              <a:rPr lang="en-US" smtClean="0"/>
              <a:t>8/10/2019 11:15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B4C8-1A82-4AE0-9D9B-FD87ACDD59F7}" type="datetime8">
              <a:rPr lang="en-US" smtClean="0"/>
              <a:t>8/10/2019 11:15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4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AD98-20D2-4B21-AF06-3CA1811CD337}" type="datetime8">
              <a:rPr lang="en-US" smtClean="0"/>
              <a:t>8/10/2019 11:15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5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DEC9-56BC-4A2F-992E-6DDF272EAC09}" type="datetime8">
              <a:rPr lang="en-US" smtClean="0"/>
              <a:t>8/10/2019 11:15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563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0435-6631-4E04-B975-B91AA8604247}" type="datetime8">
              <a:rPr lang="en-US" smtClean="0"/>
              <a:t>8/10/2019 11:15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8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E88B-E527-4F9E-B7AF-1DE878E4AD27}" type="datetime8">
              <a:rPr lang="en-US" smtClean="0"/>
              <a:t>8/10/2019 11:15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4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319527E-C528-4E1B-B66C-0BC035F21F43}" type="datetime8">
              <a:rPr lang="en-US" smtClean="0">
                <a:solidFill>
                  <a:schemeClr val="tx2"/>
                </a:solidFill>
              </a:rPr>
              <a:t>8/10/2019 11:15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3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F7B8-60F0-4A02-AFEC-572786AFB1E5}" type="datetime8">
              <a:rPr lang="en-US" smtClean="0"/>
              <a:t>8/10/2019 11:15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120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447800"/>
            <a:ext cx="754380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18261E-C24E-49B9-9621-3AEAFD7040F7}" type="datetime8">
              <a:rPr lang="en-US" smtClean="0">
                <a:solidFill>
                  <a:schemeClr val="tx2"/>
                </a:solidFill>
              </a:rPr>
              <a:t>8/10/2019 11:15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27311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10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0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1066800" y="2590800"/>
            <a:ext cx="69342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CHƯƠNG 4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ACL, NAT/PAT, IPTABLES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Uit</a:t>
            </a:r>
            <a:r>
              <a:rPr lang="en-US" dirty="0"/>
              <a:t>, khoa </a:t>
            </a:r>
            <a:r>
              <a:rPr lang="en-US"/>
              <a:t>mmt-tt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mtClean="0"/>
              <a:pPr/>
              <a:t>1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81000"/>
            <a:ext cx="8456613" cy="9826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 err="1">
                <a:solidFill>
                  <a:srgbClr val="FF0000"/>
                </a:solidFill>
              </a:rPr>
              <a:t>Hoạt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Inbound ACL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Nếu</a:t>
            </a:r>
            <a:r>
              <a:rPr lang="en-US" dirty="0"/>
              <a:t> inbound ACL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.</a:t>
            </a:r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ACL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permit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.</a:t>
            </a:r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ACL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deny, router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ACL,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“implicitly denied”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hủy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1407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81000"/>
            <a:ext cx="8456613" cy="9826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 err="1">
                <a:solidFill>
                  <a:srgbClr val="FF0000"/>
                </a:solidFill>
              </a:rPr>
              <a:t>Hoạt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Inbound ACL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B1AA1-2A4D-4527-A64D-35A9449FF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675" t="17642" r="14941" b="24866"/>
          <a:stretch/>
        </p:blipFill>
        <p:spPr>
          <a:xfrm>
            <a:off x="734636" y="1219200"/>
            <a:ext cx="7342563" cy="555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5726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FF0000"/>
                </a:solidFill>
              </a:rPr>
              <a:t>Hoạt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Outbound ACL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interface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router.</a:t>
            </a:r>
          </a:p>
          <a:p>
            <a:r>
              <a:rPr lang="en-US" dirty="0" err="1"/>
              <a:t>Nếu</a:t>
            </a:r>
            <a:r>
              <a:rPr lang="en-US" dirty="0"/>
              <a:t> outbound interface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ACL,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interface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r>
              <a:rPr lang="en-US" dirty="0" err="1"/>
              <a:t>Nếu</a:t>
            </a:r>
            <a:r>
              <a:rPr lang="en-US" dirty="0"/>
              <a:t> outbound interface </a:t>
            </a:r>
            <a:r>
              <a:rPr lang="en-US" dirty="0" err="1"/>
              <a:t>có</a:t>
            </a:r>
            <a:r>
              <a:rPr lang="en-US" dirty="0"/>
              <a:t> ACL,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err="1"/>
              <a:t>khi</a:t>
            </a:r>
            <a:r>
              <a:rPr lang="en-US"/>
              <a:t> đ</a:t>
            </a:r>
            <a:r>
              <a:rPr lang="vi-VN"/>
              <a:t>ư</a:t>
            </a:r>
            <a:r>
              <a:rPr lang="en-US"/>
              <a:t>ợc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err="1"/>
              <a:t>khỏi</a:t>
            </a:r>
            <a:r>
              <a:rPr lang="en-US"/>
              <a:t> interface:</a:t>
            </a:r>
          </a:p>
          <a:p>
            <a:pPr marL="292608" lvl="1" indent="0">
              <a:buNone/>
            </a:pPr>
            <a:r>
              <a:rPr lang="en-US"/>
              <a:t>- Nếu phù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ACL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permit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interface.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19634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FF0000"/>
                </a:solidFill>
              </a:rPr>
              <a:t>Hoạt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Outbound ACL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r>
              <a:rPr lang="en-US"/>
              <a:t>- Nếu phù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ACL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deny</a:t>
            </a:r>
            <a:r>
              <a:rPr lang="en-US" dirty="0"/>
              <a:t>,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hủy</a:t>
            </a:r>
            <a:r>
              <a:rPr lang="en-US" dirty="0"/>
              <a:t>.</a:t>
            </a:r>
          </a:p>
          <a:p>
            <a:r>
              <a:rPr lang="en-US"/>
              <a:t>- Nếu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ACL,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</a:t>
            </a:r>
            <a:r>
              <a:rPr lang="en-US" dirty="0">
                <a:solidFill>
                  <a:srgbClr val="FF0000"/>
                </a:solidFill>
              </a:rPr>
              <a:t>implicitly denied</a:t>
            </a:r>
            <a:r>
              <a:rPr lang="en-US" dirty="0"/>
              <a:t>”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hủy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52874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FF0000"/>
                </a:solidFill>
              </a:rPr>
              <a:t>Hoạt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Outbound ACL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1F2F7-68A6-4F14-BDE7-B1CA0F442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625" t="17642" r="8880" b="26663"/>
          <a:stretch/>
        </p:blipFill>
        <p:spPr>
          <a:xfrm>
            <a:off x="651713" y="1363663"/>
            <a:ext cx="7757650" cy="49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0431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br>
              <a:rPr lang="en-US" sz="1800" dirty="0"/>
            </a:br>
            <a:r>
              <a:rPr lang="en-US" b="1" dirty="0" err="1">
                <a:solidFill>
                  <a:srgbClr val="FF0000"/>
                </a:solidFill>
              </a:rPr>
              <a:t>Hoạt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đông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standard ACL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37248" y="1337832"/>
            <a:ext cx="7940675" cy="4386263"/>
          </a:xfrm>
        </p:spPr>
        <p:txBody>
          <a:bodyPr>
            <a:normAutofit/>
          </a:bodyPr>
          <a:lstStyle/>
          <a:p>
            <a:r>
              <a:rPr lang="en-US" dirty="0"/>
              <a:t>Standard ACLs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err="1"/>
              <a:t>địa</a:t>
            </a:r>
            <a:r>
              <a:rPr lang="en-US"/>
              <a:t> chỉ nguồn (source IP addresses)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AD55E-41BC-4DB3-9935-AAFF00218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7767" r="27500" b="57411"/>
          <a:stretch/>
        </p:blipFill>
        <p:spPr>
          <a:xfrm>
            <a:off x="526916" y="4059210"/>
            <a:ext cx="8458193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8031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err="1">
                <a:solidFill>
                  <a:srgbClr val="FF0000"/>
                </a:solidFill>
              </a:rPr>
              <a:t>Hoạt</a:t>
            </a:r>
            <a:r>
              <a:rPr lang="en-US" b="1">
                <a:solidFill>
                  <a:srgbClr val="FF0000"/>
                </a:solidFill>
              </a:rPr>
              <a:t> động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Extended ACL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Extended </a:t>
            </a:r>
            <a:r>
              <a:rPr lang="en-US" dirty="0"/>
              <a:t>ACL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err="1"/>
              <a:t>chỉ</a:t>
            </a:r>
            <a:r>
              <a:rPr lang="en-US"/>
              <a:t> IP nguồn</a:t>
            </a:r>
            <a:r>
              <a:rPr lang="en-US" dirty="0"/>
              <a:t>, </a:t>
            </a:r>
            <a:r>
              <a:rPr lang="en-US" dirty="0" err="1"/>
              <a:t>số</a:t>
            </a:r>
            <a:r>
              <a:rPr lang="en-US" dirty="0"/>
              <a:t> port </a:t>
            </a:r>
            <a:r>
              <a:rPr lang="en-US" dirty="0" err="1"/>
              <a:t>nguồn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err="1"/>
              <a:t>trước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err="1"/>
              <a:t>chỉ</a:t>
            </a:r>
            <a:r>
              <a:rPr lang="en-US"/>
              <a:t> IP đích, số </a:t>
            </a:r>
            <a:r>
              <a:rPr lang="en-US" dirty="0"/>
              <a:t>port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permit hay deny.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3A005-45BD-457A-8357-67ED879EE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33" t="44981" r="24630" b="41106"/>
          <a:stretch/>
        </p:blipFill>
        <p:spPr>
          <a:xfrm>
            <a:off x="151168" y="4035101"/>
            <a:ext cx="8833726" cy="21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6824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>
                <a:solidFill>
                  <a:srgbClr val="FF0000"/>
                </a:solidFill>
              </a:rPr>
              <a:t>Giới </a:t>
            </a:r>
            <a:r>
              <a:rPr lang="en-US" b="1" dirty="0" err="1">
                <a:solidFill>
                  <a:srgbClr val="FF0000"/>
                </a:solidFill>
              </a:rPr>
              <a:t>thiệu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về</a:t>
            </a:r>
            <a:r>
              <a:rPr lang="en-US" b="1" dirty="0">
                <a:solidFill>
                  <a:srgbClr val="FF0000"/>
                </a:solidFill>
              </a:rPr>
              <a:t> ACL Wildcard Mask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Wildcard masks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32 bit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/>
              <a:t>IP (các bit) phù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err="1"/>
              <a:t>cầu</a:t>
            </a:r>
            <a:r>
              <a:rPr lang="en-US"/>
              <a:t> kiểm tra: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Wildcard mask bit 0 –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bit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Wildcard mask bit 1 – </a:t>
            </a:r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phần</a:t>
            </a:r>
            <a:r>
              <a:rPr lang="en-US" dirty="0"/>
              <a:t> bit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996210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>
                <a:solidFill>
                  <a:srgbClr val="FF0000"/>
                </a:solidFill>
              </a:rPr>
              <a:t>Giới </a:t>
            </a:r>
            <a:r>
              <a:rPr lang="en-US" b="1" dirty="0" err="1">
                <a:solidFill>
                  <a:srgbClr val="FF0000"/>
                </a:solidFill>
              </a:rPr>
              <a:t>thiệu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về</a:t>
            </a:r>
            <a:r>
              <a:rPr lang="en-US" b="1" dirty="0">
                <a:solidFill>
                  <a:srgbClr val="FF0000"/>
                </a:solidFill>
              </a:rPr>
              <a:t> ACL Wildcard Mask</a:t>
            </a:r>
            <a:endParaRPr lang="en-US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7A6A2-B3C9-4AD6-B06E-375B772ED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081E3-6034-4F01-A4B1-DF53194A9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33" t="21316" r="11666" b="29249"/>
          <a:stretch/>
        </p:blipFill>
        <p:spPr>
          <a:xfrm>
            <a:off x="272943" y="1363663"/>
            <a:ext cx="8531331" cy="5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0714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Wildcard Mask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20188" r="-20188"/>
          <a:stretch>
            <a:fillRect/>
          </a:stretch>
        </p:blipFill>
        <p:spPr>
          <a:xfrm>
            <a:off x="-188913" y="1195673"/>
            <a:ext cx="9332913" cy="522287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797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Khái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niệm</a:t>
            </a:r>
            <a:r>
              <a:rPr lang="en-US" dirty="0">
                <a:solidFill>
                  <a:srgbClr val="FF0000"/>
                </a:solidFill>
              </a:rPr>
              <a:t> access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Iptables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Linux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6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Wildcard Mask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376" r="-9376"/>
          <a:stretch>
            <a:fillRect/>
          </a:stretch>
        </p:blipFill>
        <p:spPr>
          <a:xfrm>
            <a:off x="0" y="1363663"/>
            <a:ext cx="9144000" cy="485207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03179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Wildcard mask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4475161" cy="43862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255.255.255.255 </a:t>
            </a:r>
            <a:r>
              <a:rPr lang="en-US" dirty="0" err="1"/>
              <a:t>trừ</a:t>
            </a:r>
            <a:r>
              <a:rPr lang="en-US" dirty="0"/>
              <a:t> subnet mask.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1394142"/>
            <a:ext cx="3465513" cy="48379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02659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Wildcard Mask Keywords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19725" r="-19725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68292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Wildcard Mask Keywords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t="-20974" b="-20974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66021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router ở </a:t>
            </a:r>
            <a:r>
              <a:rPr lang="en-US" dirty="0" err="1"/>
              <a:t>giữa</a:t>
            </a:r>
            <a:r>
              <a:rPr lang="en-US" dirty="0"/>
              <a:t> internal network </a:t>
            </a:r>
            <a:r>
              <a:rPr lang="en-US" dirty="0" err="1"/>
              <a:t>và</a:t>
            </a:r>
            <a:r>
              <a:rPr lang="en-US" dirty="0"/>
              <a:t> external network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Internet.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router ở </a:t>
            </a:r>
            <a:r>
              <a:rPr lang="en-US" dirty="0" err="1"/>
              <a:t>giữa</a:t>
            </a:r>
            <a:r>
              <a:rPr lang="en-US" dirty="0"/>
              <a:t> 2 network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ACL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router </a:t>
            </a:r>
            <a:r>
              <a:rPr lang="en-US" dirty="0" err="1"/>
              <a:t>biên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490563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>
                <a:solidFill>
                  <a:srgbClr val="000000">
                    <a:lumMod val="75000"/>
                    <a:lumOff val="25000"/>
                  </a:srgbClr>
                </a:solidFill>
              </a:rPr>
              <a:t>Quy tắc tạo ACLs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Một</a:t>
            </a:r>
            <a:r>
              <a:rPr lang="en-US" dirty="0"/>
              <a:t> ACL/protocol – IPv4/IPv6.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Một</a:t>
            </a:r>
            <a:r>
              <a:rPr lang="en-US" dirty="0"/>
              <a:t> ACL/direction - ACLs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 =&gt;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ACL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/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Một</a:t>
            </a:r>
            <a:r>
              <a:rPr lang="en-US" dirty="0"/>
              <a:t> ACL/interface - ACLs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GigabitEthernet</a:t>
            </a:r>
            <a:r>
              <a:rPr lang="en-US" dirty="0"/>
              <a:t> 0/0.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02109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Hướng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dẫn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tạo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t="-27546" b="-27546"/>
          <a:stretch>
            <a:fillRect/>
          </a:stretch>
        </p:blipFill>
        <p:spPr>
          <a:xfrm>
            <a:off x="339725" y="912654"/>
            <a:ext cx="8280085" cy="457374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483654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ACLs </a:t>
            </a:r>
            <a:r>
              <a:rPr lang="en-US" dirty="0" err="1"/>
              <a:t>trên</a:t>
            </a:r>
            <a:r>
              <a:rPr lang="en-US" dirty="0"/>
              <a:t> router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/>
          </a:bodyPr>
          <a:lstStyle/>
          <a:p>
            <a:r>
              <a:rPr lang="en-US" dirty="0"/>
              <a:t>Extended ACLs –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. </a:t>
            </a:r>
          </a:p>
          <a:p>
            <a:r>
              <a:rPr lang="en-US" dirty="0"/>
              <a:t>Standard ACLs –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: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admin,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hay </a:t>
            </a:r>
            <a:r>
              <a:rPr lang="en-US" dirty="0" err="1"/>
              <a:t>không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0497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Standard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17238" r="-17238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67030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Extended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17404" r="-17404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8002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ACL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err="1"/>
              <a:t>cho</a:t>
            </a:r>
            <a:r>
              <a:rPr lang="en-US"/>
              <a:t> phép (</a:t>
            </a:r>
            <a:r>
              <a:rPr lang="en-US">
                <a:solidFill>
                  <a:srgbClr val="FF0000"/>
                </a:solidFill>
              </a:rPr>
              <a:t>Permit</a:t>
            </a:r>
            <a:r>
              <a:rPr lang="en-US"/>
              <a:t>) </a:t>
            </a:r>
            <a:r>
              <a:rPr lang="en-US" dirty="0"/>
              <a:t>hay </a:t>
            </a:r>
            <a:r>
              <a:rPr lang="en-US" err="1"/>
              <a:t>cấm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Deny</a:t>
            </a:r>
            <a:r>
              <a:rPr lang="en-US"/>
              <a:t>)các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ra</a:t>
            </a:r>
            <a:r>
              <a:rPr lang="en-US" dirty="0"/>
              <a:t>/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router.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ACL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nguồn</a:t>
            </a:r>
            <a:r>
              <a:rPr lang="en-US" dirty="0"/>
              <a:t>/</a:t>
            </a:r>
            <a:r>
              <a:rPr lang="en-US" dirty="0" err="1"/>
              <a:t>đích</a:t>
            </a:r>
            <a:r>
              <a:rPr lang="en-US" dirty="0"/>
              <a:t>,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Hay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Packet filtering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71002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access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cấu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hình</a:t>
            </a:r>
            <a:r>
              <a:rPr lang="en-US" dirty="0">
                <a:solidFill>
                  <a:srgbClr val="FF0000"/>
                </a:solidFill>
              </a:rPr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Iptables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Linux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65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Standard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4871" r="-24871"/>
          <a:stretch>
            <a:fillRect/>
          </a:stretch>
        </p:blipFill>
        <p:spPr>
          <a:xfrm>
            <a:off x="-304800" y="1363663"/>
            <a:ext cx="9677400" cy="5002212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23773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Standard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93" y="1355179"/>
            <a:ext cx="6351534" cy="5052998"/>
          </a:xfrm>
          <a:prstGeom prst="rect">
            <a:avLst/>
          </a:prstGeom>
        </p:spPr>
      </p:pic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0" y="3581400"/>
            <a:ext cx="5271869" cy="2198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 ACL</a:t>
            </a:r>
          </a:p>
          <a:p>
            <a:r>
              <a:rPr lang="en-US" sz="1400" b="1" dirty="0">
                <a:latin typeface="Courier"/>
                <a:cs typeface="Courier"/>
              </a:rPr>
              <a:t>access-list 2 deny host 192.168.10.10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b="1" dirty="0">
                <a:latin typeface="Courier"/>
                <a:cs typeface="Courier"/>
              </a:rPr>
              <a:t>access-list 2 permit 192.168.10.0 0.0.0.255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b="1" dirty="0">
                <a:latin typeface="Courier"/>
                <a:cs typeface="Courier"/>
              </a:rPr>
              <a:t>access-list 2 deny 192.168.0.0 0.0.255.255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b="1" dirty="0">
                <a:latin typeface="Courier"/>
                <a:cs typeface="Courier"/>
              </a:rPr>
              <a:t>access-list 2 permit 192.0.0.0 0.255.255.255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573227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Standard ACL 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:</a:t>
            </a:r>
          </a:p>
          <a:p>
            <a:pPr marL="338137" lvl="1" indent="0"/>
            <a:r>
              <a:rPr lang="en-US" dirty="0">
                <a:latin typeface="Courier"/>
                <a:cs typeface="Courier"/>
              </a:rPr>
              <a:t>Router(</a:t>
            </a:r>
            <a:r>
              <a:rPr lang="en-US" dirty="0" err="1">
                <a:latin typeface="Courier"/>
                <a:cs typeface="Courier"/>
              </a:rPr>
              <a:t>config</a:t>
            </a:r>
            <a:r>
              <a:rPr lang="en-US" dirty="0">
                <a:latin typeface="Courier"/>
                <a:cs typeface="Courier"/>
              </a:rPr>
              <a:t>)# </a:t>
            </a:r>
            <a:r>
              <a:rPr lang="en-US" b="1" dirty="0">
                <a:latin typeface="Courier"/>
                <a:cs typeface="Courier"/>
              </a:rPr>
              <a:t>access-list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i="1" dirty="0">
                <a:latin typeface="Courier"/>
                <a:cs typeface="Courier"/>
              </a:rPr>
              <a:t>access-list-number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deny permit remark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i="1" dirty="0">
                <a:latin typeface="Courier"/>
                <a:cs typeface="Courier"/>
              </a:rPr>
              <a:t>source</a:t>
            </a:r>
            <a:r>
              <a:rPr lang="en-US" dirty="0">
                <a:latin typeface="Courier"/>
                <a:cs typeface="Courier"/>
              </a:rPr>
              <a:t> [ </a:t>
            </a:r>
            <a:r>
              <a:rPr lang="en-US" i="1" dirty="0">
                <a:latin typeface="Courier"/>
                <a:cs typeface="Courier"/>
              </a:rPr>
              <a:t>source-wildcard</a:t>
            </a:r>
            <a:r>
              <a:rPr lang="en-US" dirty="0">
                <a:latin typeface="Courier"/>
                <a:cs typeface="Courier"/>
              </a:rPr>
              <a:t> ] [ </a:t>
            </a:r>
            <a:r>
              <a:rPr lang="en-US" b="1" dirty="0">
                <a:latin typeface="Courier"/>
                <a:cs typeface="Courier"/>
              </a:rPr>
              <a:t>log</a:t>
            </a:r>
            <a:r>
              <a:rPr lang="en-US" dirty="0">
                <a:latin typeface="Courier"/>
                <a:cs typeface="Courier"/>
              </a:rPr>
              <a:t> ]</a:t>
            </a:r>
          </a:p>
          <a:p>
            <a:pPr marL="338137" lvl="1" indent="0"/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ACL,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>
                <a:latin typeface="Courier"/>
                <a:cs typeface="Courier"/>
              </a:rPr>
              <a:t>no access-list</a:t>
            </a:r>
            <a:r>
              <a:rPr lang="en-US" dirty="0"/>
              <a:t>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1957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Standard ACLs </a:t>
            </a:r>
            <a:r>
              <a:rPr lang="en-US" dirty="0" err="1"/>
              <a:t>vào</a:t>
            </a:r>
            <a:r>
              <a:rPr lang="en-US" dirty="0"/>
              <a:t> interface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ACL,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in/out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 err="1">
                <a:latin typeface="Courier"/>
                <a:cs typeface="Courier"/>
              </a:rPr>
              <a:t>ip</a:t>
            </a:r>
            <a:r>
              <a:rPr lang="en-US" b="1" dirty="0">
                <a:latin typeface="Courier"/>
                <a:cs typeface="Courier"/>
              </a:rPr>
              <a:t> access-group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/>
              <a:t>trong</a:t>
            </a:r>
            <a:r>
              <a:rPr lang="en-US" dirty="0"/>
              <a:t> mode interface: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Router(</a:t>
            </a:r>
            <a:r>
              <a:rPr lang="en-US" dirty="0" err="1">
                <a:latin typeface="Courier"/>
                <a:cs typeface="Courier"/>
              </a:rPr>
              <a:t>config</a:t>
            </a:r>
            <a:r>
              <a:rPr lang="en-US" dirty="0">
                <a:latin typeface="Courier"/>
                <a:cs typeface="Courier"/>
              </a:rPr>
              <a:t>-if)# </a:t>
            </a:r>
            <a:r>
              <a:rPr lang="en-US" b="1" dirty="0" err="1">
                <a:latin typeface="Courier"/>
                <a:cs typeface="Courier"/>
              </a:rPr>
              <a:t>ip</a:t>
            </a:r>
            <a:r>
              <a:rPr lang="en-US" b="1" dirty="0">
                <a:latin typeface="Courier"/>
                <a:cs typeface="Courier"/>
              </a:rPr>
              <a:t> access-group</a:t>
            </a:r>
            <a:r>
              <a:rPr lang="en-US" dirty="0">
                <a:latin typeface="Courier"/>
                <a:cs typeface="Courier"/>
              </a:rPr>
              <a:t> { </a:t>
            </a:r>
            <a:r>
              <a:rPr lang="en-US" i="1" dirty="0">
                <a:latin typeface="Courier"/>
                <a:cs typeface="Courier"/>
              </a:rPr>
              <a:t>access-list-number</a:t>
            </a:r>
            <a:r>
              <a:rPr lang="en-US" dirty="0">
                <a:latin typeface="Courier"/>
                <a:cs typeface="Courier"/>
              </a:rPr>
              <a:t> | </a:t>
            </a:r>
            <a:r>
              <a:rPr lang="en-US" i="1" dirty="0">
                <a:latin typeface="Courier"/>
                <a:cs typeface="Courier"/>
              </a:rPr>
              <a:t>access-list-name</a:t>
            </a:r>
            <a:r>
              <a:rPr lang="en-US" dirty="0">
                <a:latin typeface="Courier"/>
                <a:cs typeface="Courier"/>
              </a:rPr>
              <a:t> } { </a:t>
            </a:r>
            <a:r>
              <a:rPr lang="en-US" b="1" dirty="0">
                <a:latin typeface="Courier"/>
                <a:cs typeface="Courier"/>
              </a:rPr>
              <a:t>in</a:t>
            </a:r>
            <a:r>
              <a:rPr lang="en-US" dirty="0">
                <a:latin typeface="Courier"/>
                <a:cs typeface="Courier"/>
              </a:rPr>
              <a:t> | </a:t>
            </a:r>
            <a:r>
              <a:rPr lang="en-US" b="1" dirty="0">
                <a:latin typeface="Courier"/>
                <a:cs typeface="Courier"/>
              </a:rPr>
              <a:t>out</a:t>
            </a:r>
            <a:r>
              <a:rPr lang="en-US" dirty="0">
                <a:latin typeface="Courier"/>
                <a:cs typeface="Courier"/>
              </a:rPr>
              <a:t> }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ACL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interface,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b="1" dirty="0">
                <a:latin typeface="Courier"/>
                <a:cs typeface="Courier"/>
              </a:rPr>
              <a:t>no </a:t>
            </a:r>
            <a:r>
              <a:rPr lang="en-US" b="1" dirty="0" err="1">
                <a:latin typeface="Courier"/>
                <a:cs typeface="Courier"/>
              </a:rPr>
              <a:t>ip</a:t>
            </a:r>
            <a:r>
              <a:rPr lang="en-US" b="1" dirty="0">
                <a:latin typeface="Courier"/>
                <a:cs typeface="Courier"/>
              </a:rPr>
              <a:t> access-group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37560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Standard ACL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chỉnh</a:t>
            </a:r>
            <a:endParaRPr lang="en-US" sz="30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7533" r="837"/>
          <a:stretch/>
        </p:blipFill>
        <p:spPr>
          <a:xfrm>
            <a:off x="0" y="1565276"/>
            <a:ext cx="8686800" cy="4800600"/>
          </a:xfrm>
        </p:spPr>
      </p:pic>
      <p:sp>
        <p:nvSpPr>
          <p:cNvPr id="3" name="Rectangle 2"/>
          <p:cNvSpPr/>
          <p:nvPr/>
        </p:nvSpPr>
        <p:spPr bwMode="auto">
          <a:xfrm>
            <a:off x="2120900" y="4692650"/>
            <a:ext cx="2006600" cy="133350"/>
          </a:xfrm>
          <a:prstGeom prst="rect">
            <a:avLst/>
          </a:prstGeom>
          <a:solidFill>
            <a:srgbClr val="C0C0C4"/>
          </a:solidFill>
          <a:ln w="9525" cap="flat" cmpd="sng" algn="ctr">
            <a:solidFill>
              <a:srgbClr val="C0C0C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09629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43693" y="206586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Standard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26468" r="-26468"/>
          <a:stretch>
            <a:fillRect/>
          </a:stretch>
        </p:blipFill>
        <p:spPr>
          <a:xfrm>
            <a:off x="-719382" y="1219200"/>
            <a:ext cx="9878880" cy="545688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2906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Standard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25567" r="-25567"/>
          <a:stretch>
            <a:fillRect/>
          </a:stretch>
        </p:blipFill>
        <p:spPr>
          <a:xfrm>
            <a:off x="-463903" y="1266056"/>
            <a:ext cx="9588530" cy="529650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08112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1260" r="1260"/>
          <a:stretch>
            <a:fillRect/>
          </a:stretch>
        </p:blipFill>
        <p:spPr>
          <a:xfrm>
            <a:off x="1939347" y="1584519"/>
            <a:ext cx="5256563" cy="290361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521" y="4566747"/>
            <a:ext cx="5252629" cy="18712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36773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19945" r="-19945"/>
          <a:stretch>
            <a:fillRect/>
          </a:stretch>
        </p:blipFill>
        <p:spPr>
          <a:xfrm>
            <a:off x="-196056" y="1363663"/>
            <a:ext cx="9055758" cy="500221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03988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18367" r="-18367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83297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Securing VTY ports with a Standard IPv4 ACL</a:t>
            </a:r>
            <a:br>
              <a:rPr lang="en-US" dirty="0"/>
            </a:br>
            <a:r>
              <a:rPr lang="en-US" sz="2700" dirty="0"/>
              <a:t>Configuring a Standard ACL to Secure a VTY Port</a:t>
            </a:r>
            <a:endParaRPr lang="en-US" sz="27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Filtering Telnet or SSH traffic is typically considered an extended IP ACL function because it filters a higher level protocol. However, because </a:t>
            </a:r>
            <a:r>
              <a:rPr lang="en-US" dirty="0">
                <a:latin typeface="Courier"/>
                <a:cs typeface="Courier"/>
              </a:rPr>
              <a:t>the </a:t>
            </a:r>
            <a:r>
              <a:rPr lang="en-US" b="1" dirty="0">
                <a:latin typeface="Courier"/>
                <a:cs typeface="Courier"/>
              </a:rPr>
              <a:t>access-class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/>
              <a:t>command is used to filter incoming or outgoing Telnet/SSH sessions by source address, a standard ACL can be used.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Router(</a:t>
            </a:r>
            <a:r>
              <a:rPr lang="en-US" dirty="0" err="1">
                <a:latin typeface="Courier"/>
                <a:cs typeface="Courier"/>
              </a:rPr>
              <a:t>config</a:t>
            </a:r>
            <a:r>
              <a:rPr lang="en-US" dirty="0">
                <a:latin typeface="Courier"/>
                <a:cs typeface="Courier"/>
              </a:rPr>
              <a:t>-line)# </a:t>
            </a:r>
            <a:r>
              <a:rPr lang="en-US" b="1" dirty="0">
                <a:latin typeface="Courier"/>
                <a:cs typeface="Courier"/>
              </a:rPr>
              <a:t>access-class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i="1" dirty="0">
                <a:latin typeface="Courier"/>
                <a:cs typeface="Courier"/>
              </a:rPr>
              <a:t>access-list-number</a:t>
            </a:r>
            <a:r>
              <a:rPr lang="en-US" dirty="0">
                <a:latin typeface="Courier"/>
                <a:cs typeface="Courier"/>
              </a:rPr>
              <a:t> { </a:t>
            </a:r>
            <a:r>
              <a:rPr lang="en-US" b="1" dirty="0">
                <a:latin typeface="Courier"/>
                <a:cs typeface="Courier"/>
              </a:rPr>
              <a:t>in</a:t>
            </a:r>
            <a:r>
              <a:rPr lang="en-US" dirty="0">
                <a:latin typeface="Courier"/>
                <a:cs typeface="Courier"/>
              </a:rPr>
              <a:t> [ </a:t>
            </a:r>
            <a:r>
              <a:rPr lang="en-US" b="1" dirty="0" err="1">
                <a:latin typeface="Courier"/>
                <a:cs typeface="Courier"/>
              </a:rPr>
              <a:t>vrf</a:t>
            </a:r>
            <a:r>
              <a:rPr lang="en-US" b="1" dirty="0">
                <a:latin typeface="Courier"/>
                <a:cs typeface="Courier"/>
              </a:rPr>
              <a:t>-also</a:t>
            </a:r>
            <a:r>
              <a:rPr lang="en-US" dirty="0">
                <a:latin typeface="Courier"/>
                <a:cs typeface="Courier"/>
              </a:rPr>
              <a:t> ] | </a:t>
            </a:r>
            <a:r>
              <a:rPr lang="en-US" b="1" dirty="0">
                <a:latin typeface="Courier"/>
                <a:cs typeface="Courier"/>
              </a:rPr>
              <a:t>out</a:t>
            </a:r>
            <a:r>
              <a:rPr lang="en-US" dirty="0">
                <a:latin typeface="Courier"/>
                <a:cs typeface="Courier"/>
              </a:rPr>
              <a:t> 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19594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/>
              <a:t>Securing VTY ports with a Standard IPv4 ACL</a:t>
            </a:r>
            <a:br>
              <a:rPr lang="en-US" dirty="0"/>
            </a:br>
            <a:r>
              <a:rPr lang="en-US" sz="2600" dirty="0"/>
              <a:t>Verifying a Standard ACL used to Secure a VTY Port</a:t>
            </a:r>
            <a:endParaRPr lang="en-US" sz="26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25527" r="-25527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41216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Extended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5135" r="-5135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883767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Extended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t="598" b="598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272627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Extended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Standard ACL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19400"/>
            <a:ext cx="8643938" cy="2667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53158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Extended ACLs </a:t>
            </a:r>
            <a:r>
              <a:rPr lang="en-US" dirty="0" err="1"/>
              <a:t>vào</a:t>
            </a:r>
            <a:r>
              <a:rPr lang="en-US" dirty="0"/>
              <a:t> Interfaces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20454" r="-20454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35429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Extended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32097" r="-32097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66273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Extended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27389" r="-27389"/>
          <a:stretch>
            <a:fillRect/>
          </a:stretch>
        </p:blipFill>
        <p:spPr>
          <a:xfrm>
            <a:off x="-196057" y="1164531"/>
            <a:ext cx="9416257" cy="520134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12693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Extended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t="136" b="136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56815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Extended ACLs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Một</a:t>
            </a:r>
            <a:r>
              <a:rPr lang="en-US" dirty="0"/>
              <a:t> extended ACL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</a:t>
            </a:r>
          </a:p>
          <a:p>
            <a:r>
              <a:rPr lang="en-US" dirty="0"/>
              <a:t>1 - Text editor</a:t>
            </a:r>
          </a:p>
          <a:p>
            <a:r>
              <a:rPr lang="en-US" dirty="0"/>
              <a:t>2 – Sequence numbers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45295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Một</a:t>
            </a:r>
            <a:r>
              <a:rPr lang="en-US" dirty="0"/>
              <a:t> TCP Conversation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l="-20173" r="-20173"/>
          <a:stretch>
            <a:fillRect/>
          </a:stretch>
        </p:blipFill>
        <p:spPr>
          <a:xfrm>
            <a:off x="554038" y="1565275"/>
            <a:ext cx="7940675" cy="43862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300946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ACLs </a:t>
            </a:r>
            <a:r>
              <a:rPr lang="en-US" dirty="0" err="1"/>
              <a:t>sai</a:t>
            </a:r>
            <a:r>
              <a:rPr lang="en-US" dirty="0"/>
              <a:t> - 1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250265" y="1524000"/>
            <a:ext cx="3102535" cy="43862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Host 192.168.10.10 </a:t>
            </a:r>
          </a:p>
          <a:p>
            <a:pPr marL="0" indent="0">
              <a:buNone/>
            </a:pP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192.168.30.12.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1349111"/>
            <a:ext cx="6129339" cy="50167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888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Ví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dụ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cấu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hình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ACLs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sai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- 2</a:t>
            </a:r>
            <a:endParaRPr lang="en-US" sz="27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Mạng</a:t>
            </a:r>
            <a:r>
              <a:rPr lang="en-US" sz="2000" dirty="0"/>
              <a:t> 192.168.10.0 /24 </a:t>
            </a:r>
          </a:p>
          <a:p>
            <a:pPr marL="0" indent="0">
              <a:buNone/>
            </a:pP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/>
              <a:t>dung SNTP </a:t>
            </a:r>
            <a:r>
              <a:rPr lang="en-US" sz="2000" dirty="0" err="1"/>
              <a:t>đến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mạng</a:t>
            </a:r>
            <a:r>
              <a:rPr lang="en-US" sz="2000" dirty="0"/>
              <a:t> 192.168.30.0 /24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17" y="1349456"/>
            <a:ext cx="5600989" cy="50164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496432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Ví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dụ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cấu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hình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ACLs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sai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- 3</a:t>
            </a:r>
            <a:endParaRPr lang="en-US" sz="27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Mạng</a:t>
            </a:r>
            <a:r>
              <a:rPr lang="en-US" sz="2000" dirty="0"/>
              <a:t> 192.168.11.0 /24 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Telnet </a:t>
            </a:r>
            <a:r>
              <a:rPr lang="en-US" sz="2000" dirty="0" err="1"/>
              <a:t>đến</a:t>
            </a:r>
            <a:r>
              <a:rPr lang="en-US" sz="2000" dirty="0"/>
              <a:t> 192.168.30.0 /24 </a:t>
            </a:r>
            <a:r>
              <a:rPr lang="en-US" sz="2000" dirty="0" err="1"/>
              <a:t>nhưng</a:t>
            </a:r>
            <a:r>
              <a:rPr lang="en-US" sz="2000" dirty="0"/>
              <a:t> </a:t>
            </a:r>
            <a:r>
              <a:rPr lang="en-US" sz="2000" dirty="0" err="1"/>
              <a:t>đúng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76" y="3447081"/>
            <a:ext cx="4699468" cy="2908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28" y="2142985"/>
            <a:ext cx="7940675" cy="11852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713187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Ví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dụ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cấu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hình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ACLs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sai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- 4</a:t>
            </a:r>
            <a:endParaRPr lang="en-US" sz="27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192.168.30.12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Telnet </a:t>
            </a:r>
            <a:r>
              <a:rPr lang="en-US" sz="2000" dirty="0" err="1"/>
              <a:t>đến</a:t>
            </a:r>
            <a:r>
              <a:rPr lang="en-US" sz="2000" dirty="0"/>
              <a:t> 192.168.31.12, </a:t>
            </a:r>
            <a:r>
              <a:rPr lang="en-US" sz="2000" dirty="0" err="1"/>
              <a:t>nhưng</a:t>
            </a:r>
            <a:r>
              <a:rPr lang="en-US" sz="2000" dirty="0"/>
              <a:t> </a:t>
            </a:r>
            <a:r>
              <a:rPr lang="en-US" sz="2000" dirty="0" err="1"/>
              <a:t>đúng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4" y="3189748"/>
            <a:ext cx="5439536" cy="33737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41" y="2222776"/>
            <a:ext cx="5291110" cy="9669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03145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access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xạ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err="1">
                <a:solidFill>
                  <a:srgbClr val="FF0000"/>
                </a:solidFill>
              </a:rPr>
              <a:t>địa</a:t>
            </a:r>
            <a:r>
              <a:rPr lang="en-US">
                <a:solidFill>
                  <a:srgbClr val="FF0000"/>
                </a:solidFill>
              </a:rPr>
              <a:t> chỉ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Iptables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Linux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54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011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9269" y="165608"/>
            <a:ext cx="8145462" cy="838200"/>
          </a:xfrm>
        </p:spPr>
        <p:txBody>
          <a:bodyPr>
            <a:normAutofit/>
          </a:bodyPr>
          <a:lstStyle/>
          <a:p>
            <a:r>
              <a:rPr lang="en-US">
                <a:ea typeface="ＭＳ Ｐゴシック" pitchFamily="34" charset="-128"/>
              </a:rPr>
              <a:t>Không gian địa chỉ IPv4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9" y="1003808"/>
            <a:ext cx="8798504" cy="218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7" y="3191324"/>
            <a:ext cx="8827535" cy="3081968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676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8334" y="427207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Khái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niệm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về</a:t>
            </a:r>
            <a:r>
              <a:rPr lang="en-US" dirty="0">
                <a:ea typeface="ＭＳ Ｐゴシック" pitchFamily="34" charset="-128"/>
              </a:rPr>
              <a:t> NAT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3409" y="1535567"/>
            <a:ext cx="8227105" cy="44878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kiệm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IP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Cho </a:t>
            </a:r>
            <a:r>
              <a:rPr lang="en-US" altLang="en-US" sz="2400" dirty="0" err="1"/>
              <a:t>phép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bộ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IP private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err="1"/>
              <a:t>Địa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IP private </a:t>
            </a:r>
            <a:r>
              <a:rPr lang="en-US" altLang="en-US" sz="2400" dirty="0" err="1"/>
              <a:t>sẽ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chuyển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đổi</a:t>
            </a:r>
            <a:r>
              <a:rPr lang="en-US" altLang="en-US" sz="2400" dirty="0"/>
              <a:t> sang </a:t>
            </a:r>
            <a:r>
              <a:rPr lang="en-US" altLang="en-US" sz="2400" dirty="0" err="1"/>
              <a:t>địa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IP public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tuyến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Internet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riêng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biệt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giấu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kín</a:t>
            </a:r>
            <a:r>
              <a:rPr lang="en-US" altLang="en-US" sz="2400" dirty="0"/>
              <a:t> IP </a:t>
            </a:r>
            <a:r>
              <a:rPr lang="en-US" altLang="en-US" sz="2400" dirty="0" err="1"/>
              <a:t>nội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bộ</a:t>
            </a:r>
            <a:r>
              <a:rPr lang="en-US" altLang="en-US" sz="2400" dirty="0"/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err="1"/>
              <a:t>Thường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router </a:t>
            </a:r>
            <a:r>
              <a:rPr lang="en-US" altLang="en-US" sz="2400" dirty="0" err="1"/>
              <a:t>biên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cửa</a:t>
            </a:r>
            <a:r>
              <a:rPr lang="en-US" altLang="en-US" sz="24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77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7" y="426395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pitchFamily="34" charset="-128"/>
              </a:rPr>
              <a:t>Khái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niệm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về</a:t>
            </a:r>
            <a:r>
              <a:rPr lang="en-US" dirty="0">
                <a:ea typeface="ＭＳ Ｐゴシック" pitchFamily="34" charset="-128"/>
              </a:rPr>
              <a:t> NAT (</a:t>
            </a:r>
            <a:r>
              <a:rPr lang="en-US" dirty="0" err="1">
                <a:ea typeface="ＭＳ Ｐゴシック" pitchFamily="34" charset="-128"/>
              </a:rPr>
              <a:t>tt</a:t>
            </a:r>
            <a:r>
              <a:rPr lang="en-US" dirty="0">
                <a:ea typeface="ＭＳ Ｐゴシック" pitchFamily="34" charset="-128"/>
              </a:rPr>
              <a:t>.)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35" y="1727714"/>
            <a:ext cx="6342069" cy="458038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63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409" y="1368968"/>
            <a:ext cx="4818820" cy="4480804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8334" y="427207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Các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thuật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ngữ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về</a:t>
            </a:r>
            <a:r>
              <a:rPr lang="en-US" dirty="0">
                <a:ea typeface="ＭＳ Ｐゴシック" pitchFamily="34" charset="-128"/>
              </a:rPr>
              <a:t> NAT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0900" y="1554919"/>
            <a:ext cx="3725509" cy="4108903"/>
          </a:xfrm>
        </p:spPr>
        <p:txBody>
          <a:bodyPr>
            <a:normAutofit fontScale="85000" lnSpcReduction="10000"/>
          </a:bodyPr>
          <a:lstStyle/>
          <a:p>
            <a:r>
              <a:rPr lang="en-US" sz="2900" dirty="0"/>
              <a:t>Inside network </a:t>
            </a:r>
            <a:r>
              <a:rPr lang="en-US" sz="2900" dirty="0" err="1"/>
              <a:t>là</a:t>
            </a:r>
            <a:r>
              <a:rPr lang="en-US" sz="2900" dirty="0"/>
              <a:t> </a:t>
            </a:r>
            <a:r>
              <a:rPr lang="en-US" sz="2900" dirty="0" err="1"/>
              <a:t>tập</a:t>
            </a:r>
            <a:r>
              <a:rPr lang="en-US" sz="2900" dirty="0"/>
              <a:t> </a:t>
            </a:r>
            <a:r>
              <a:rPr lang="en-US" sz="2900" err="1"/>
              <a:t>hợp</a:t>
            </a:r>
            <a:r>
              <a:rPr lang="en-US" sz="2900"/>
              <a:t> các </a:t>
            </a:r>
            <a:r>
              <a:rPr lang="en-US" sz="2900" dirty="0" err="1"/>
              <a:t>thiết</a:t>
            </a:r>
            <a:r>
              <a:rPr lang="en-US" sz="2900" dirty="0"/>
              <a:t> </a:t>
            </a:r>
            <a:r>
              <a:rPr lang="en-US" sz="2900" dirty="0" err="1"/>
              <a:t>bị</a:t>
            </a:r>
            <a:r>
              <a:rPr lang="en-US" sz="2900" dirty="0"/>
              <a:t> </a:t>
            </a:r>
            <a:r>
              <a:rPr lang="en-US" sz="2900" dirty="0" err="1"/>
              <a:t>sử</a:t>
            </a:r>
            <a:r>
              <a:rPr lang="en-US" sz="2900" dirty="0"/>
              <a:t> </a:t>
            </a:r>
            <a:r>
              <a:rPr lang="en-US" sz="2900" dirty="0" err="1"/>
              <a:t>dụng</a:t>
            </a:r>
            <a:r>
              <a:rPr lang="en-US" sz="2900" dirty="0"/>
              <a:t> IP private</a:t>
            </a:r>
          </a:p>
          <a:p>
            <a:r>
              <a:rPr lang="en-US" sz="2900" dirty="0"/>
              <a:t>Outside network </a:t>
            </a:r>
            <a:r>
              <a:rPr lang="en-US" sz="2900" dirty="0" err="1"/>
              <a:t>là</a:t>
            </a:r>
            <a:r>
              <a:rPr lang="en-US" sz="2900" dirty="0"/>
              <a:t> </a:t>
            </a:r>
            <a:r>
              <a:rPr lang="en-US" sz="2900" dirty="0" err="1"/>
              <a:t>tất</a:t>
            </a:r>
            <a:r>
              <a:rPr lang="en-US" sz="2900" dirty="0"/>
              <a:t> </a:t>
            </a:r>
            <a:r>
              <a:rPr lang="en-US" sz="2900" dirty="0" err="1"/>
              <a:t>cả</a:t>
            </a:r>
            <a:r>
              <a:rPr lang="en-US" sz="2900" dirty="0"/>
              <a:t> </a:t>
            </a:r>
            <a:r>
              <a:rPr lang="en-US" sz="2900" dirty="0" err="1"/>
              <a:t>các</a:t>
            </a:r>
            <a:r>
              <a:rPr lang="en-US" sz="2900" dirty="0"/>
              <a:t> </a:t>
            </a:r>
            <a:r>
              <a:rPr lang="en-US" sz="2900" dirty="0" err="1"/>
              <a:t>mạng</a:t>
            </a:r>
            <a:r>
              <a:rPr lang="en-US" sz="2900" dirty="0"/>
              <a:t> </a:t>
            </a:r>
            <a:r>
              <a:rPr lang="en-US" sz="2900" dirty="0" err="1"/>
              <a:t>bên</a:t>
            </a:r>
            <a:r>
              <a:rPr lang="en-US" sz="2900" dirty="0"/>
              <a:t> </a:t>
            </a:r>
            <a:r>
              <a:rPr lang="en-US" sz="2900" dirty="0" err="1"/>
              <a:t>ngoài</a:t>
            </a:r>
            <a:r>
              <a:rPr lang="en-US" sz="2900" dirty="0"/>
              <a:t> </a:t>
            </a:r>
            <a:r>
              <a:rPr lang="en-US" sz="2900" dirty="0" err="1"/>
              <a:t>khác</a:t>
            </a:r>
            <a:r>
              <a:rPr lang="en-US" sz="2900" dirty="0"/>
              <a:t>.</a:t>
            </a:r>
          </a:p>
          <a:p>
            <a:r>
              <a:rPr lang="en-US" sz="2900" dirty="0"/>
              <a:t>NAT </a:t>
            </a:r>
            <a:r>
              <a:rPr lang="en-US" sz="2900" dirty="0" err="1"/>
              <a:t>bao</a:t>
            </a:r>
            <a:r>
              <a:rPr lang="en-US" sz="2900" dirty="0"/>
              <a:t> </a:t>
            </a:r>
            <a:r>
              <a:rPr lang="en-US" sz="2900" dirty="0" err="1"/>
              <a:t>gồm</a:t>
            </a:r>
            <a:r>
              <a:rPr lang="en-US" sz="2900" dirty="0"/>
              <a:t> 4 </a:t>
            </a:r>
            <a:r>
              <a:rPr lang="en-US" sz="2900" dirty="0" err="1"/>
              <a:t>loại</a:t>
            </a:r>
            <a:r>
              <a:rPr lang="en-US" sz="2900" dirty="0"/>
              <a:t> </a:t>
            </a:r>
            <a:r>
              <a:rPr lang="en-US" sz="2900" dirty="0" err="1"/>
              <a:t>địa</a:t>
            </a:r>
            <a:r>
              <a:rPr lang="en-US" sz="2900" dirty="0"/>
              <a:t> </a:t>
            </a:r>
            <a:r>
              <a:rPr lang="en-US" sz="2900" dirty="0" err="1"/>
              <a:t>chỉ</a:t>
            </a:r>
            <a:r>
              <a:rPr lang="en-US" sz="2900" dirty="0"/>
              <a:t>:</a:t>
            </a:r>
          </a:p>
          <a:p>
            <a:pPr marL="682625" lvl="1" indent="-225425">
              <a:buFont typeface="Arial" pitchFamily="34" charset="0"/>
              <a:buChar char="•"/>
            </a:pPr>
            <a:r>
              <a:rPr lang="en-US" sz="2900" b="1" dirty="0"/>
              <a:t>Inside local address</a:t>
            </a:r>
          </a:p>
          <a:p>
            <a:pPr marL="682625" lvl="1" indent="-225425">
              <a:buFont typeface="Arial" pitchFamily="34" charset="0"/>
              <a:buChar char="•"/>
            </a:pPr>
            <a:r>
              <a:rPr lang="en-US" sz="2900" b="1" dirty="0"/>
              <a:t>Inside global address</a:t>
            </a:r>
          </a:p>
          <a:p>
            <a:pPr marL="682625" lvl="1" indent="-225425">
              <a:buFont typeface="Arial" pitchFamily="34" charset="0"/>
              <a:buChar char="•"/>
            </a:pPr>
            <a:r>
              <a:rPr lang="en-US" sz="2900" b="1"/>
              <a:t>Outside global address</a:t>
            </a:r>
          </a:p>
          <a:p>
            <a:pPr marL="682625" lvl="1" indent="-225425">
              <a:buFont typeface="Arial" pitchFamily="34" charset="0"/>
              <a:buChar char="•"/>
            </a:pPr>
            <a:r>
              <a:rPr lang="en-US" sz="2900" b="1"/>
              <a:t>Outside </a:t>
            </a:r>
            <a:r>
              <a:rPr lang="en-US" sz="2900" b="1" dirty="0"/>
              <a:t>local address</a:t>
            </a:r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06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2183" y="427206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pitchFamily="34" charset="-128"/>
              </a:rPr>
              <a:t>Các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thuật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ngữ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về</a:t>
            </a:r>
            <a:r>
              <a:rPr lang="en-US" dirty="0">
                <a:ea typeface="ＭＳ Ｐゴシック" pitchFamily="34" charset="-128"/>
              </a:rPr>
              <a:t> NAT (</a:t>
            </a:r>
            <a:r>
              <a:rPr lang="en-US" dirty="0" err="1">
                <a:ea typeface="ＭＳ Ｐゴシック" pitchFamily="34" charset="-128"/>
              </a:rPr>
              <a:t>tt</a:t>
            </a:r>
            <a:r>
              <a:rPr lang="en-US" dirty="0">
                <a:ea typeface="ＭＳ Ｐゴシック" pitchFamily="34" charset="-128"/>
              </a:rPr>
              <a:t>.)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77" y="1479992"/>
            <a:ext cx="6848475" cy="4819650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6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FA1CB3-2B35-428C-95F8-57C3E481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624" t="17643" r="8880" b="23068"/>
          <a:stretch/>
        </p:blipFill>
        <p:spPr>
          <a:xfrm>
            <a:off x="533400" y="1311268"/>
            <a:ext cx="8001000" cy="49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45206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4686" y="468150"/>
            <a:ext cx="8145462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1800" dirty="0" err="1">
                <a:ea typeface="ＭＳ Ｐゴシック" pitchFamily="34" charset="-128"/>
              </a:rPr>
              <a:t>Các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1800" dirty="0" err="1">
                <a:ea typeface="ＭＳ Ｐゴシック" pitchFamily="34" charset="-128"/>
              </a:rPr>
              <a:t>loại</a:t>
            </a:r>
            <a:r>
              <a:rPr lang="en-US" sz="1800" dirty="0">
                <a:ea typeface="ＭＳ Ｐゴシック" pitchFamily="34" charset="-128"/>
              </a:rPr>
              <a:t> NAT</a:t>
            </a:r>
            <a:br>
              <a:rPr lang="en-US" sz="1800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Static NAT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23409" y="1458667"/>
            <a:ext cx="8227105" cy="44878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Static NAT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ánh</a:t>
            </a:r>
            <a:r>
              <a:rPr lang="en-US" sz="2800" dirty="0"/>
              <a:t> </a:t>
            </a:r>
            <a:r>
              <a:rPr lang="en-US" sz="2800" dirty="0" err="1"/>
              <a:t>xạ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–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local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global.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Loại</a:t>
            </a:r>
            <a:r>
              <a:rPr lang="en-US" sz="2800" dirty="0"/>
              <a:t> </a:t>
            </a:r>
            <a:r>
              <a:rPr lang="en-US" sz="2800" dirty="0" err="1"/>
              <a:t>ánh</a:t>
            </a:r>
            <a:r>
              <a:rPr lang="en-US" sz="2800" dirty="0"/>
              <a:t> </a:t>
            </a:r>
            <a:r>
              <a:rPr lang="en-US" sz="2800" dirty="0" err="1"/>
              <a:t>xạ</a:t>
            </a:r>
            <a:r>
              <a:rPr lang="en-US" sz="2800" dirty="0"/>
              <a:t> </a:t>
            </a:r>
            <a:r>
              <a:rPr lang="en-US" sz="2800" dirty="0" err="1"/>
              <a:t>này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bởi</a:t>
            </a:r>
            <a:r>
              <a:rPr lang="en-US" sz="2800" dirty="0"/>
              <a:t> admin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thường</a:t>
            </a:r>
            <a:r>
              <a:rPr lang="en-US" sz="2800" dirty="0"/>
              <a:t> </a:t>
            </a:r>
            <a:r>
              <a:rPr lang="en-US" sz="2800" dirty="0" err="1"/>
              <a:t>cố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,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Static NAT </a:t>
            </a:r>
            <a:r>
              <a:rPr lang="en-US" sz="2800" dirty="0" err="1"/>
              <a:t>rất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ích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mang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server </a:t>
            </a:r>
            <a:r>
              <a:rPr lang="en-US" sz="2800" dirty="0" err="1"/>
              <a:t>và</a:t>
            </a:r>
            <a:r>
              <a:rPr lang="en-US" sz="2800" dirty="0"/>
              <a:t> server </a:t>
            </a:r>
            <a:r>
              <a:rPr lang="en-US" sz="2800" dirty="0" err="1"/>
              <a:t>này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truy</a:t>
            </a:r>
            <a:r>
              <a:rPr lang="en-US" sz="2800" dirty="0"/>
              <a:t> </a:t>
            </a:r>
            <a:r>
              <a:rPr lang="en-US" sz="2800" dirty="0" err="1"/>
              <a:t>cập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Admin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truy</a:t>
            </a:r>
            <a:r>
              <a:rPr lang="en-US" sz="2800" dirty="0"/>
              <a:t> </a:t>
            </a:r>
            <a:r>
              <a:rPr lang="en-US" sz="2800" dirty="0" err="1"/>
              <a:t>cập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server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SSH </a:t>
            </a:r>
            <a:r>
              <a:rPr lang="en-US" sz="2800" dirty="0" err="1"/>
              <a:t>trỏ</a:t>
            </a:r>
            <a:r>
              <a:rPr lang="en-US" sz="2800" dirty="0"/>
              <a:t> </a:t>
            </a:r>
            <a:r>
              <a:rPr lang="en-US" sz="2800" dirty="0" err="1"/>
              <a:t>đến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global </a:t>
            </a:r>
            <a:r>
              <a:rPr lang="en-US" sz="2800" dirty="0" err="1"/>
              <a:t>của</a:t>
            </a:r>
            <a:r>
              <a:rPr lang="en-US" sz="2800" dirty="0"/>
              <a:t> server.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89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9269" y="33089"/>
            <a:ext cx="8145462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1800" dirty="0" err="1">
                <a:ea typeface="ＭＳ Ｐゴシック" pitchFamily="34" charset="-128"/>
              </a:rPr>
              <a:t>Các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1800" dirty="0" err="1">
                <a:ea typeface="ＭＳ Ｐゴシック" pitchFamily="34" charset="-128"/>
              </a:rPr>
              <a:t>loại</a:t>
            </a:r>
            <a:r>
              <a:rPr lang="en-US" sz="1800" dirty="0">
                <a:ea typeface="ＭＳ Ｐゴシック" pitchFamily="34" charset="-128"/>
              </a:rPr>
              <a:t> NAT</a:t>
            </a:r>
            <a:br>
              <a:rPr lang="en-US" sz="1800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Static NAT (</a:t>
            </a:r>
            <a:r>
              <a:rPr lang="en-US" dirty="0" err="1">
                <a:ea typeface="ＭＳ Ｐゴシック" pitchFamily="34" charset="-128"/>
              </a:rPr>
              <a:t>tt</a:t>
            </a:r>
            <a:r>
              <a:rPr lang="en-US" dirty="0">
                <a:ea typeface="ＭＳ Ｐゴシック" pitchFamily="34" charset="-128"/>
              </a:rPr>
              <a:t>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61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14CE7-4487-426E-B284-C6C71E2D7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39" t="17971" r="8247" b="40670"/>
          <a:stretch/>
        </p:blipFill>
        <p:spPr>
          <a:xfrm>
            <a:off x="182105" y="1150937"/>
            <a:ext cx="8991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51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9269" y="33089"/>
            <a:ext cx="8145462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1800" dirty="0" err="1">
                <a:ea typeface="ＭＳ Ｐゴシック" pitchFamily="34" charset="-128"/>
              </a:rPr>
              <a:t>Các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1800" dirty="0" err="1">
                <a:ea typeface="ＭＳ Ｐゴシック" pitchFamily="34" charset="-128"/>
              </a:rPr>
              <a:t>loại</a:t>
            </a:r>
            <a:r>
              <a:rPr lang="en-US" sz="1800" dirty="0">
                <a:ea typeface="ＭＳ Ｐゴシック" pitchFamily="34" charset="-128"/>
              </a:rPr>
              <a:t> NAT</a:t>
            </a:r>
            <a:br>
              <a:rPr lang="en-US" sz="1800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Static NAT (</a:t>
            </a:r>
            <a:r>
              <a:rPr lang="en-US" dirty="0" err="1">
                <a:ea typeface="ＭＳ Ｐゴシック" pitchFamily="34" charset="-128"/>
              </a:rPr>
              <a:t>tt</a:t>
            </a:r>
            <a:r>
              <a:rPr lang="en-US" dirty="0">
                <a:ea typeface="ＭＳ Ｐゴシック" pitchFamily="34" charset="-128"/>
              </a:rPr>
              <a:t>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62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CE895-2BFA-41F1-8B61-831AEBB11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4803" r="8034" b="32213"/>
          <a:stretch/>
        </p:blipFill>
        <p:spPr>
          <a:xfrm>
            <a:off x="76200" y="871289"/>
            <a:ext cx="8915400" cy="52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80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4686" y="468150"/>
            <a:ext cx="8145462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1800" dirty="0" err="1">
                <a:ea typeface="ＭＳ Ｐゴシック" pitchFamily="34" charset="-128"/>
              </a:rPr>
              <a:t>Các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1800" dirty="0" err="1">
                <a:ea typeface="ＭＳ Ｐゴシック" pitchFamily="34" charset="-128"/>
              </a:rPr>
              <a:t>loại</a:t>
            </a:r>
            <a:r>
              <a:rPr lang="en-US" sz="1800" dirty="0">
                <a:ea typeface="ＭＳ Ｐゴシック" pitchFamily="34" charset="-128"/>
              </a:rPr>
              <a:t> NAT</a:t>
            </a:r>
            <a:br>
              <a:rPr lang="en-US" sz="1800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Dynamic NAT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23409" y="1445019"/>
            <a:ext cx="8227105" cy="44878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Dynamic NAT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dải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public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gán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inside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kiểu</a:t>
            </a:r>
            <a:r>
              <a:rPr lang="en-US" sz="2800" dirty="0"/>
              <a:t> first-come, first-served.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inside </a:t>
            </a:r>
            <a:r>
              <a:rPr lang="en-US" sz="2800" dirty="0" err="1"/>
              <a:t>yêu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</a:t>
            </a:r>
            <a:r>
              <a:rPr lang="en-US" sz="2800" dirty="0" err="1"/>
              <a:t>truy</a:t>
            </a:r>
            <a:r>
              <a:rPr lang="en-US" sz="2800" dirty="0"/>
              <a:t> </a:t>
            </a:r>
            <a:r>
              <a:rPr lang="en-US" sz="2800" dirty="0" err="1"/>
              <a:t>cập</a:t>
            </a:r>
            <a:r>
              <a:rPr lang="en-US" sz="2800" dirty="0"/>
              <a:t> </a:t>
            </a:r>
            <a:r>
              <a:rPr lang="en-US" sz="2800" dirty="0" err="1"/>
              <a:t>ra</a:t>
            </a:r>
            <a:r>
              <a:rPr lang="en-US" sz="2800" dirty="0"/>
              <a:t> </a:t>
            </a:r>
            <a:r>
              <a:rPr lang="en-US" sz="2800" dirty="0" err="1"/>
              <a:t>bên</a:t>
            </a:r>
            <a:r>
              <a:rPr lang="en-US" sz="2800" dirty="0"/>
              <a:t> </a:t>
            </a:r>
            <a:r>
              <a:rPr lang="en-US" sz="2800" dirty="0" err="1"/>
              <a:t>ngoài</a:t>
            </a:r>
            <a:r>
              <a:rPr lang="en-US" sz="2800" dirty="0"/>
              <a:t>, Dynamic NAT </a:t>
            </a:r>
            <a:r>
              <a:rPr lang="en-US" sz="2800" dirty="0" err="1"/>
              <a:t>gán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nó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public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dải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Dynamic NAT </a:t>
            </a:r>
            <a:r>
              <a:rPr lang="en-US" sz="2800" dirty="0" err="1"/>
              <a:t>yêu</a:t>
            </a:r>
            <a:r>
              <a:rPr lang="en-US" sz="2800" dirty="0"/>
              <a:t> </a:t>
            </a:r>
            <a:r>
              <a:rPr lang="en-US" sz="2800" dirty="0" err="1"/>
              <a:t>cầu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đủ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public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đáp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lượng</a:t>
            </a:r>
            <a:r>
              <a:rPr lang="en-US" sz="2800" dirty="0"/>
              <a:t> user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inside.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444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9269" y="67843"/>
            <a:ext cx="8145462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1800" dirty="0" err="1">
                <a:ea typeface="ＭＳ Ｐゴシック" pitchFamily="34" charset="-128"/>
              </a:rPr>
              <a:t>Các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1800" dirty="0" err="1">
                <a:ea typeface="ＭＳ Ｐゴシック" pitchFamily="34" charset="-128"/>
              </a:rPr>
              <a:t>loại</a:t>
            </a:r>
            <a:r>
              <a:rPr lang="en-US" sz="1800" dirty="0">
                <a:ea typeface="ＭＳ Ｐゴシック" pitchFamily="34" charset="-128"/>
              </a:rPr>
              <a:t> NAT</a:t>
            </a:r>
            <a:br>
              <a:rPr lang="en-US" sz="1800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Dynamic NAT (</a:t>
            </a:r>
            <a:r>
              <a:rPr lang="en-US" dirty="0" err="1">
                <a:ea typeface="ＭＳ Ｐゴシック" pitchFamily="34" charset="-128"/>
              </a:rPr>
              <a:t>tt</a:t>
            </a:r>
            <a:r>
              <a:rPr lang="en-US" dirty="0">
                <a:ea typeface="ＭＳ Ｐゴシック" pitchFamily="34" charset="-128"/>
              </a:rPr>
              <a:t>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9F83E-2EB7-463D-95D7-6797DD4DF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17391" r="8034" b="29249"/>
          <a:stretch/>
        </p:blipFill>
        <p:spPr>
          <a:xfrm>
            <a:off x="0" y="906044"/>
            <a:ext cx="9144000" cy="586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40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5272" y="454502"/>
            <a:ext cx="8145462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1800" dirty="0" err="1">
                <a:ea typeface="ＭＳ Ｐゴシック" pitchFamily="34" charset="-128"/>
              </a:rPr>
              <a:t>Các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1800" dirty="0" err="1">
                <a:ea typeface="ＭＳ Ｐゴシック" pitchFamily="34" charset="-128"/>
              </a:rPr>
              <a:t>loại</a:t>
            </a:r>
            <a:r>
              <a:rPr lang="en-US" sz="1800" dirty="0">
                <a:ea typeface="ＭＳ Ｐゴシック" pitchFamily="34" charset="-128"/>
              </a:rPr>
              <a:t> NAT</a:t>
            </a:r>
            <a:br>
              <a:rPr lang="en-US" sz="1800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Dynamic NAT (</a:t>
            </a:r>
            <a:r>
              <a:rPr lang="en-US" dirty="0" err="1">
                <a:ea typeface="ＭＳ Ｐゴシック" pitchFamily="34" charset="-128"/>
              </a:rPr>
              <a:t>tt</a:t>
            </a:r>
            <a:r>
              <a:rPr lang="en-US" dirty="0">
                <a:ea typeface="ＭＳ Ｐゴシック" pitchFamily="34" charset="-128"/>
              </a:rPr>
              <a:t>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F4A68-470F-4D3A-A9D1-90B3C9EEC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7767" r="15000" b="44071"/>
          <a:stretch/>
        </p:blipFill>
        <p:spPr>
          <a:xfrm>
            <a:off x="0" y="1447800"/>
            <a:ext cx="899159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9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7516" y="481798"/>
            <a:ext cx="8145462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1800" dirty="0" err="1">
                <a:ea typeface="ＭＳ Ｐゴシック" pitchFamily="34" charset="-128"/>
              </a:rPr>
              <a:t>Các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1800" dirty="0" err="1">
                <a:ea typeface="ＭＳ Ｐゴシック" pitchFamily="34" charset="-128"/>
              </a:rPr>
              <a:t>loại</a:t>
            </a:r>
            <a:r>
              <a:rPr lang="en-US" sz="1800" dirty="0">
                <a:ea typeface="ＭＳ Ｐゴシック" pitchFamily="34" charset="-128"/>
              </a:rPr>
              <a:t> NAT</a:t>
            </a:r>
            <a:br>
              <a:rPr lang="en-US" sz="1800" dirty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Port Address Translation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18945" y="1390427"/>
            <a:ext cx="8161032" cy="44878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Port Address Translation (PAT)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ánh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xạ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nhiều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chỉ</a:t>
            </a:r>
            <a:r>
              <a:rPr lang="en-US" altLang="en-US" sz="2800" dirty="0"/>
              <a:t> IP private sang </a:t>
            </a:r>
            <a:r>
              <a:rPr lang="en-US" altLang="en-US" sz="2800" dirty="0" err="1"/>
              <a:t>một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chỉ</a:t>
            </a:r>
            <a:r>
              <a:rPr lang="en-US" altLang="en-US" sz="2800" dirty="0"/>
              <a:t> IP public</a:t>
            </a:r>
            <a:r>
              <a:rPr lang="en-US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PAT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thêm</a:t>
            </a:r>
            <a:r>
              <a:rPr lang="en-US" sz="2800" dirty="0"/>
              <a:t> port </a:t>
            </a:r>
            <a:r>
              <a:rPr lang="en-US" sz="2800" dirty="0" err="1"/>
              <a:t>nguồn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biệt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luồng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client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internal.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10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8334" y="481798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Cấu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err="1">
                <a:ea typeface="ＭＳ Ｐゴシック" pitchFamily="34" charset="-128"/>
              </a:rPr>
              <a:t>hình</a:t>
            </a:r>
            <a:r>
              <a:rPr lang="en-US">
                <a:ea typeface="ＭＳ Ｐゴシック" pitchFamily="34" charset="-128"/>
              </a:rPr>
              <a:t> PAT với 1 IP Public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1398D8-5F58-4F63-9A98-E54D7CA0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EB577-F697-4B20-AF15-3FE54D3E7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33" t="20467" r="8999" b="42589"/>
          <a:stretch/>
        </p:blipFill>
        <p:spPr>
          <a:xfrm>
            <a:off x="-131024" y="1447801"/>
            <a:ext cx="9122624" cy="49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0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8334" y="481798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Cấu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err="1">
                <a:ea typeface="ＭＳ Ｐゴシック" pitchFamily="34" charset="-128"/>
              </a:rPr>
              <a:t>hình</a:t>
            </a:r>
            <a:r>
              <a:rPr lang="en-US">
                <a:ea typeface="ＭＳ Ｐゴシック" pitchFamily="34" charset="-128"/>
              </a:rPr>
              <a:t> PAT với Single IP Public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9E205E-4685-4D31-A384-976AF28BB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2635" t="28422" r="19992" b="48222"/>
          <a:stretch/>
        </p:blipFill>
        <p:spPr>
          <a:xfrm>
            <a:off x="398334" y="3832390"/>
            <a:ext cx="8546375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F86FD7-E663-41FE-B7F1-837F201CA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33" t="36660" r="11667" b="41586"/>
          <a:stretch/>
        </p:blipFill>
        <p:spPr>
          <a:xfrm>
            <a:off x="192391" y="1357394"/>
            <a:ext cx="855734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973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8334" y="481798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Cấu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err="1">
                <a:ea typeface="ＭＳ Ｐゴシック" pitchFamily="34" charset="-128"/>
              </a:rPr>
              <a:t>hình</a:t>
            </a:r>
            <a:r>
              <a:rPr lang="en-US">
                <a:ea typeface="ＭＳ Ｐゴシック" pitchFamily="34" charset="-128"/>
              </a:rPr>
              <a:t> PAT với Pool IP Public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FB256-B965-4BD8-BE68-EBDAC46ED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C0FDC-A0E1-413E-BC4B-82FB0A79A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t="24803" r="8500" b="32213"/>
          <a:stretch/>
        </p:blipFill>
        <p:spPr>
          <a:xfrm>
            <a:off x="0" y="1319998"/>
            <a:ext cx="9144000" cy="51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access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hoạt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động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Iptables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Linux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81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93606" y="238992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Cấu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err="1">
                <a:ea typeface="ＭＳ Ｐゴシック" pitchFamily="34" charset="-128"/>
              </a:rPr>
              <a:t>hình</a:t>
            </a:r>
            <a:r>
              <a:rPr lang="en-US">
                <a:ea typeface="ＭＳ Ｐゴシック" pitchFamily="34" charset="-128"/>
              </a:rPr>
              <a:t> PAT với Pool IP Public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A78D9-24C0-4225-8B14-6A4E29CB0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74" t="36660" r="11667" b="40970"/>
          <a:stretch/>
        </p:blipFill>
        <p:spPr>
          <a:xfrm>
            <a:off x="43339" y="1077192"/>
            <a:ext cx="9100661" cy="2413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CF1F0-231B-4A31-B2EE-FEA67511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67" t="26285" r="24166" b="46308"/>
          <a:stretch/>
        </p:blipFill>
        <p:spPr>
          <a:xfrm>
            <a:off x="43339" y="3553877"/>
            <a:ext cx="8948261" cy="30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66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99269" y="557726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Kiểm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tra</a:t>
            </a:r>
            <a:r>
              <a:rPr lang="en-US" dirty="0">
                <a:ea typeface="ＭＳ Ｐゴシック" pitchFamily="34" charset="-128"/>
              </a:rPr>
              <a:t> Static NAT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90" y="1395926"/>
            <a:ext cx="8544821" cy="499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018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8334" y="468150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Kiểm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tra</a:t>
            </a:r>
            <a:r>
              <a:rPr lang="en-US" dirty="0">
                <a:ea typeface="ＭＳ Ｐゴシック" pitchFamily="34" charset="-128"/>
              </a:rPr>
              <a:t> Dynamic NAT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7" y="1589995"/>
            <a:ext cx="6448425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48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39277" y="574674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Kiểm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tra</a:t>
            </a:r>
            <a:r>
              <a:rPr lang="en-US" dirty="0">
                <a:ea typeface="ＭＳ Ｐゴシック" pitchFamily="34" charset="-128"/>
              </a:rPr>
              <a:t> Dynamic NAT (</a:t>
            </a:r>
            <a:r>
              <a:rPr lang="en-US" dirty="0" err="1">
                <a:ea typeface="ＭＳ Ｐゴシック" pitchFamily="34" charset="-128"/>
              </a:rPr>
              <a:t>tt</a:t>
            </a:r>
            <a:r>
              <a:rPr lang="en-US" dirty="0">
                <a:ea typeface="ＭＳ Ｐゴシック" pitchFamily="34" charset="-128"/>
              </a:rPr>
              <a:t>.)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259615"/>
            <a:ext cx="8145461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843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8334" y="454502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Kiểm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tra</a:t>
            </a:r>
            <a:r>
              <a:rPr lang="en-US" dirty="0">
                <a:ea typeface="ＭＳ Ｐゴシック" pitchFamily="34" charset="-128"/>
              </a:rPr>
              <a:t> PAT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486025"/>
            <a:ext cx="870585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93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access list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ACL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Iptables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trong</a:t>
            </a:r>
            <a:r>
              <a:rPr lang="en-US" dirty="0">
                <a:solidFill>
                  <a:srgbClr val="FF0000"/>
                </a:solidFill>
              </a:rPr>
              <a:t> Linux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D93096-5B34-4342-9326-69289CEAE4C2}" type="slidenum">
              <a:rPr lang="en-US" smtClean="0"/>
              <a:pPr/>
              <a:t>75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462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Iptables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firewall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Linux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Iptables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Netfilter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kernel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Iptables </a:t>
            </a:r>
            <a:r>
              <a:rPr lang="en-US" dirty="0"/>
              <a:t>ở user space: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netfilter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569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Iptables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firewall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: mail server , web server , DNS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NAT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packet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firewall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(packet filtering)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Header.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ngăn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30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Iptables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2" descr="C:\Users\zZzZzzzz\Pictures\IPtables rules chain architectur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272625"/>
            <a:ext cx="8667750" cy="497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327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142875"/>
            <a:ext cx="8697912" cy="1081088"/>
          </a:xfrm>
        </p:spPr>
        <p:txBody>
          <a:bodyPr>
            <a:normAutofit/>
          </a:bodyPr>
          <a:lstStyle/>
          <a:p>
            <a:r>
              <a:rPr lang="en-US" sz="4400" dirty="0" err="1"/>
              <a:t>Hoạt</a:t>
            </a:r>
            <a:r>
              <a:rPr lang="en-US" sz="4400" dirty="0"/>
              <a:t> </a:t>
            </a:r>
            <a:r>
              <a:rPr lang="en-US" sz="4400" dirty="0" err="1"/>
              <a:t>động</a:t>
            </a:r>
            <a:r>
              <a:rPr lang="en-US" sz="4400" dirty="0"/>
              <a:t> </a:t>
            </a:r>
            <a:r>
              <a:rPr lang="en-US" sz="4400" dirty="0" err="1"/>
              <a:t>của</a:t>
            </a:r>
            <a:r>
              <a:rPr lang="en-US" sz="4400" dirty="0"/>
              <a:t> </a:t>
            </a:r>
            <a:r>
              <a:rPr lang="en-US" sz="4400" dirty="0" err="1"/>
              <a:t>Iptables</a:t>
            </a:r>
            <a:r>
              <a:rPr lang="en-US" sz="4400" dirty="0"/>
              <a:t> (</a:t>
            </a:r>
            <a:r>
              <a:rPr lang="en-US" sz="4400" dirty="0" err="1"/>
              <a:t>tt</a:t>
            </a:r>
            <a:r>
              <a:rPr lang="en-US" sz="4400" dirty="0"/>
              <a:t>.)</a:t>
            </a:r>
            <a:endParaRPr lang="vi-VN" altLang="en-US" sz="44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592263"/>
            <a:ext cx="8677275" cy="4884737"/>
          </a:xfrm>
        </p:spPr>
        <p:txBody>
          <a:bodyPr/>
          <a:lstStyle/>
          <a:p>
            <a:pPr algn="just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 err="1"/>
              <a:t>Iptable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tổ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lọai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dựa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theo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gói</a:t>
            </a:r>
            <a:r>
              <a:rPr lang="en-US" altLang="en-US" sz="2400" dirty="0"/>
              <a:t> tin.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gói</a:t>
            </a:r>
            <a:r>
              <a:rPr lang="en-US" altLang="en-US" sz="2400" dirty="0"/>
              <a:t> tin </a:t>
            </a:r>
            <a:r>
              <a:rPr lang="en-US" altLang="en-US" sz="2400" dirty="0" err="1"/>
              <a:t>này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lý</a:t>
            </a:r>
            <a:r>
              <a:rPr lang="en-US" altLang="en-US" sz="2400" dirty="0"/>
              <a:t> qua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b="1" dirty="0" err="1"/>
              <a:t>Bảng</a:t>
            </a:r>
            <a:r>
              <a:rPr lang="en-US" altLang="en-US" sz="2400" b="1" dirty="0"/>
              <a:t> </a:t>
            </a:r>
            <a:r>
              <a:rPr lang="en-US" altLang="en-US" sz="2400" dirty="0"/>
              <a:t>(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bảng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biệt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gói</a:t>
            </a:r>
            <a:r>
              <a:rPr lang="en-US" altLang="en-US" sz="2400" dirty="0"/>
              <a:t> tin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- </a:t>
            </a:r>
            <a:r>
              <a:rPr lang="en-US" altLang="en-US" sz="2400" dirty="0">
                <a:solidFill>
                  <a:srgbClr val="FF0000"/>
                </a:solidFill>
              </a:rPr>
              <a:t>INPUT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ra</a:t>
            </a:r>
            <a:r>
              <a:rPr lang="en-US" altLang="en-US" sz="2400" dirty="0"/>
              <a:t>- </a:t>
            </a:r>
            <a:r>
              <a:rPr lang="en-US" altLang="en-US" sz="2400" dirty="0">
                <a:solidFill>
                  <a:srgbClr val="FF0000"/>
                </a:solidFill>
              </a:rPr>
              <a:t>OUTPUT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hoặc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chuyển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tiếp</a:t>
            </a:r>
            <a:r>
              <a:rPr lang="en-US" altLang="en-US" sz="2400" dirty="0"/>
              <a:t>- </a:t>
            </a:r>
            <a:r>
              <a:rPr lang="en-US" altLang="en-US" sz="2400" dirty="0">
                <a:solidFill>
                  <a:srgbClr val="FF0000"/>
                </a:solidFill>
              </a:rPr>
              <a:t>Forward</a:t>
            </a:r>
            <a:r>
              <a:rPr lang="en-US" altLang="en-US" sz="2400" dirty="0"/>
              <a:t> hay </a:t>
            </a:r>
            <a:r>
              <a:rPr lang="en-US" altLang="en-US" sz="2400" dirty="0" err="1"/>
              <a:t>cách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đổi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nguồn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đích</a:t>
            </a:r>
            <a:r>
              <a:rPr lang="en-US" altLang="en-US" sz="2400" dirty="0"/>
              <a:t>- </a:t>
            </a:r>
            <a:r>
              <a:rPr lang="en-US" altLang="en-US" sz="2400" dirty="0">
                <a:solidFill>
                  <a:srgbClr val="FF0000"/>
                </a:solidFill>
              </a:rPr>
              <a:t>PREROUTING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FF0000"/>
                </a:solidFill>
              </a:rPr>
              <a:t>POSTROUTING</a:t>
            </a:r>
            <a:r>
              <a:rPr lang="en-US" altLang="en-US" sz="2400" dirty="0"/>
              <a:t>,…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người</a:t>
            </a:r>
            <a:r>
              <a:rPr lang="en-US" altLang="en-US" sz="2400" dirty="0"/>
              <a:t> ta </a:t>
            </a:r>
            <a:r>
              <a:rPr lang="en-US" altLang="en-US" sz="2400" dirty="0" err="1"/>
              <a:t>gọi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chain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chain </a:t>
            </a:r>
            <a:r>
              <a:rPr lang="en-US" altLang="en-US" sz="2400" dirty="0" err="1"/>
              <a:t>sẽ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những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luật</a:t>
            </a:r>
            <a:r>
              <a:rPr lang="en-US" altLang="en-US" sz="2400" dirty="0"/>
              <a:t>- </a:t>
            </a:r>
            <a:r>
              <a:rPr lang="en-US" altLang="en-US" sz="2400" dirty="0">
                <a:solidFill>
                  <a:srgbClr val="FF0000"/>
                </a:solidFill>
              </a:rPr>
              <a:t>rule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quyết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gói</a:t>
            </a:r>
            <a:r>
              <a:rPr lang="en-US" altLang="en-US" sz="2400" dirty="0"/>
              <a:t> tin </a:t>
            </a:r>
            <a:r>
              <a:rPr lang="en-US" altLang="en-US" sz="2400" dirty="0" err="1"/>
              <a:t>như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nào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phép</a:t>
            </a:r>
            <a:r>
              <a:rPr lang="en-US" altLang="en-US" sz="2400" dirty="0"/>
              <a:t>-accept, </a:t>
            </a:r>
            <a:r>
              <a:rPr lang="en-US" altLang="en-US" sz="2400" dirty="0" err="1"/>
              <a:t>từ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chối</a:t>
            </a:r>
            <a:r>
              <a:rPr lang="en-US" altLang="en-US" sz="2400" dirty="0"/>
              <a:t>-reject, </a:t>
            </a:r>
            <a:r>
              <a:rPr lang="en-US" altLang="en-US" sz="2400" dirty="0" err="1"/>
              <a:t>bỏ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-drop,… ).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thực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bảng</a:t>
            </a:r>
            <a:r>
              <a:rPr lang="en-US" altLang="en-US" sz="2400" dirty="0"/>
              <a:t> FILTER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NAT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nhất</a:t>
            </a:r>
            <a:r>
              <a:rPr lang="en-US" altLang="en-US" sz="2400" dirty="0"/>
              <a:t>.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>
                <a:solidFill>
                  <a:srgbClr val="FF0000"/>
                </a:solidFill>
              </a:rPr>
              <a:t>FILTER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lọc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gói</a:t>
            </a:r>
            <a:r>
              <a:rPr lang="en-US" altLang="en-US" sz="2400" dirty="0"/>
              <a:t> tin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Server (</a:t>
            </a:r>
            <a:r>
              <a:rPr lang="en-US" altLang="en-US" sz="2400" dirty="0" err="1"/>
              <a:t>đóng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trò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như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firewall)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>
                <a:solidFill>
                  <a:srgbClr val="FF0000"/>
                </a:solidFill>
              </a:rPr>
              <a:t>NAT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ánh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xạ</a:t>
            </a:r>
            <a:r>
              <a:rPr lang="en-US" altLang="en-US" sz="2400" dirty="0"/>
              <a:t> 1 </a:t>
            </a:r>
            <a:r>
              <a:rPr lang="en-US" altLang="en-US" sz="2400" dirty="0" err="1"/>
              <a:t>địa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IP </a:t>
            </a:r>
            <a:r>
              <a:rPr lang="en-US" altLang="en-US" sz="2400" dirty="0" err="1"/>
              <a:t>thành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400" dirty="0">
                <a:solidFill>
                  <a:srgbClr val="FF0000"/>
                </a:solidFill>
              </a:rPr>
              <a:t>MANGLE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biến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đổi</a:t>
            </a:r>
            <a:r>
              <a:rPr lang="en-US" altLang="en-US" sz="2400" dirty="0"/>
              <a:t> Type of Service bits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header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gói</a:t>
            </a:r>
            <a:r>
              <a:rPr lang="en-US" altLang="en-US" sz="2400" dirty="0"/>
              <a:t> tin TCP </a:t>
            </a:r>
            <a:endParaRPr lang="vi-VN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ACL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6268"/>
          <a:stretch/>
        </p:blipFill>
        <p:spPr>
          <a:xfrm>
            <a:off x="339725" y="1359060"/>
            <a:ext cx="8280400" cy="14603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0037"/>
            <a:ext cx="4236720" cy="31897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Inbound ACL</a:t>
            </a:r>
          </a:p>
          <a:p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 </a:t>
            </a:r>
            <a:r>
              <a:rPr lang="en-US" dirty="0" err="1"/>
              <a:t>của</a:t>
            </a:r>
            <a:r>
              <a:rPr lang="en-US" dirty="0"/>
              <a:t> router,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router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07280" y="2845277"/>
            <a:ext cx="4236720" cy="27935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Outbound ACL</a:t>
            </a:r>
          </a:p>
          <a:p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router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/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39007"/>
      </p:ext>
    </p:extLst>
  </p:cSld>
  <p:clrMapOvr>
    <a:masterClrMapping/>
  </p:clrMapOvr>
  <p:transition spd="med"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142875"/>
            <a:ext cx="8697912" cy="1081088"/>
          </a:xfrm>
        </p:spPr>
        <p:txBody>
          <a:bodyPr>
            <a:normAutofit/>
          </a:bodyPr>
          <a:lstStyle/>
          <a:p>
            <a:r>
              <a:rPr lang="en-US" sz="4400" dirty="0" err="1"/>
              <a:t>Hoạt</a:t>
            </a:r>
            <a:r>
              <a:rPr lang="en-US" sz="4400" dirty="0"/>
              <a:t> </a:t>
            </a:r>
            <a:r>
              <a:rPr lang="en-US" sz="4400" dirty="0" err="1"/>
              <a:t>động</a:t>
            </a:r>
            <a:r>
              <a:rPr lang="en-US" sz="4400" dirty="0"/>
              <a:t> </a:t>
            </a:r>
            <a:r>
              <a:rPr lang="en-US" sz="4400" dirty="0" err="1"/>
              <a:t>của</a:t>
            </a:r>
            <a:r>
              <a:rPr lang="en-US" sz="4400" dirty="0"/>
              <a:t> </a:t>
            </a:r>
            <a:r>
              <a:rPr lang="en-US" sz="4400" dirty="0" err="1"/>
              <a:t>Iptables</a:t>
            </a:r>
            <a:r>
              <a:rPr lang="en-US" sz="4400" dirty="0"/>
              <a:t> (</a:t>
            </a:r>
            <a:r>
              <a:rPr lang="en-US" sz="4400" dirty="0" err="1"/>
              <a:t>tt</a:t>
            </a:r>
            <a:r>
              <a:rPr lang="en-US" sz="4400" dirty="0"/>
              <a:t>.)</a:t>
            </a:r>
            <a:endParaRPr lang="vi-VN" alt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Packet filtering in IPTabl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1371600"/>
            <a:ext cx="799036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318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152400"/>
            <a:ext cx="8697912" cy="1081088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CÁC LOẠI CHAIN TRONG BẢNG FILTER </a:t>
            </a:r>
            <a:r>
              <a:rPr lang="vi-VN" altLang="en-US" sz="4000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57338"/>
            <a:ext cx="8439150" cy="4919662"/>
          </a:xfrm>
        </p:spPr>
        <p:txBody>
          <a:bodyPr/>
          <a:lstStyle/>
          <a:p>
            <a:pPr marL="531813" lvl="1" indent="0" algn="just" eaLnBrk="1" hangingPunct="1">
              <a:buClr>
                <a:schemeClr val="tx1"/>
              </a:buClr>
              <a:buNone/>
            </a:pPr>
            <a:r>
              <a:rPr lang="en-US" altLang="en-US" sz="2800" b="1" dirty="0">
                <a:solidFill>
                  <a:srgbClr val="FF0000"/>
                </a:solidFill>
              </a:rPr>
              <a:t>INPUT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gói</a:t>
            </a:r>
            <a:r>
              <a:rPr lang="en-US" altLang="en-US" sz="2800" dirty="0"/>
              <a:t> tin </a:t>
            </a:r>
            <a:r>
              <a:rPr lang="en-US" altLang="en-US" sz="2800" dirty="0" err="1"/>
              <a:t>đi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nào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vào</a:t>
            </a:r>
            <a:r>
              <a:rPr lang="en-US" altLang="en-US" sz="2800" dirty="0"/>
              <a:t> Server.</a:t>
            </a:r>
            <a:endParaRPr lang="vi-VN" altLang="en-US" sz="2800" dirty="0"/>
          </a:p>
          <a:p>
            <a:pPr marL="352425" indent="-352425" eaLnBrk="1" hangingPunct="1">
              <a:buClr>
                <a:schemeClr val="tx1"/>
              </a:buClr>
            </a:pPr>
            <a:endParaRPr lang="vi-VN" altLang="en-US" sz="2400" dirty="0"/>
          </a:p>
        </p:txBody>
      </p:sp>
      <p:sp>
        <p:nvSpPr>
          <p:cNvPr id="8196" name="Text Box 5"/>
          <p:cNvSpPr txBox="1">
            <a:spLocks noChangeArrowheads="1"/>
          </p:cNvSpPr>
          <p:nvPr/>
        </p:nvSpPr>
        <p:spPr bwMode="auto">
          <a:xfrm>
            <a:off x="3984625" y="3033713"/>
            <a:ext cx="1381125" cy="10429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Server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(destination)</a:t>
            </a:r>
          </a:p>
        </p:txBody>
      </p:sp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1692275" y="4652963"/>
            <a:ext cx="1381125" cy="1044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PC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(source)</a:t>
            </a:r>
          </a:p>
        </p:txBody>
      </p:sp>
      <p:sp>
        <p:nvSpPr>
          <p:cNvPr id="8198" name="Line 9"/>
          <p:cNvSpPr>
            <a:spLocks noChangeShapeType="1"/>
          </p:cNvSpPr>
          <p:nvPr/>
        </p:nvSpPr>
        <p:spPr bwMode="auto">
          <a:xfrm flipH="1" flipV="1">
            <a:off x="5364163" y="3608388"/>
            <a:ext cx="920750" cy="13954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Text Box 10"/>
          <p:cNvSpPr txBox="1">
            <a:spLocks noChangeArrowheads="1"/>
          </p:cNvSpPr>
          <p:nvPr/>
        </p:nvSpPr>
        <p:spPr bwMode="auto">
          <a:xfrm>
            <a:off x="6264275" y="4652963"/>
            <a:ext cx="1381125" cy="1116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PC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(source)</a:t>
            </a:r>
          </a:p>
        </p:txBody>
      </p:sp>
      <p:sp>
        <p:nvSpPr>
          <p:cNvPr id="8200" name="Line 11"/>
          <p:cNvSpPr>
            <a:spLocks noChangeShapeType="1"/>
          </p:cNvSpPr>
          <p:nvPr/>
        </p:nvSpPr>
        <p:spPr bwMode="auto">
          <a:xfrm flipV="1">
            <a:off x="3074988" y="3644900"/>
            <a:ext cx="920750" cy="13954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889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711440" cy="986020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CÁC LOẠI CHAIN TRONG BẢNG FILTER (</a:t>
            </a:r>
            <a:r>
              <a:rPr lang="en-US" altLang="en-US" sz="4000" dirty="0" err="1"/>
              <a:t>tt</a:t>
            </a:r>
            <a:r>
              <a:rPr lang="en-US" altLang="en-US" sz="4000" dirty="0"/>
              <a:t>.)</a:t>
            </a:r>
            <a:r>
              <a:rPr lang="vi-VN" altLang="en-US" sz="4000" dirty="0"/>
              <a:t> </a:t>
            </a:r>
            <a:endParaRPr lang="vi-VN" altLang="en-US" sz="4000" dirty="0">
              <a:solidFill>
                <a:srgbClr val="0000FF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57338"/>
            <a:ext cx="8439150" cy="4919662"/>
          </a:xfrm>
        </p:spPr>
        <p:txBody>
          <a:bodyPr>
            <a:normAutofit/>
          </a:bodyPr>
          <a:lstStyle/>
          <a:p>
            <a:pPr marL="522288" lvl="1" indent="0" eaLnBrk="1" hangingPunct="1">
              <a:buClr>
                <a:schemeClr val="tx1"/>
              </a:buClr>
              <a:buNone/>
            </a:pPr>
            <a:r>
              <a:rPr lang="en-US" altLang="en-US" sz="2800" b="1" dirty="0">
                <a:solidFill>
                  <a:srgbClr val="FF0000"/>
                </a:solidFill>
              </a:rPr>
              <a:t>OUTPUT</a:t>
            </a:r>
            <a:r>
              <a:rPr lang="en-US" altLang="en-US" sz="2800" b="1" dirty="0"/>
              <a:t>: </a:t>
            </a:r>
            <a:r>
              <a:rPr lang="en-US" altLang="en-US" sz="2800" dirty="0" err="1"/>
              <a:t>gói</a:t>
            </a:r>
            <a:r>
              <a:rPr lang="en-US" altLang="en-US" sz="2800" dirty="0"/>
              <a:t> tin </a:t>
            </a:r>
            <a:r>
              <a:rPr lang="en-US" altLang="en-US" sz="2800" dirty="0" err="1"/>
              <a:t>đi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từ</a:t>
            </a:r>
            <a:r>
              <a:rPr lang="en-US" altLang="en-US" sz="2800" dirty="0"/>
              <a:t> Server </a:t>
            </a:r>
            <a:r>
              <a:rPr lang="en-US" altLang="en-US" sz="2800" dirty="0" err="1"/>
              <a:t>đến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nào</a:t>
            </a:r>
            <a:r>
              <a:rPr lang="en-US" altLang="en-US" sz="2800" dirty="0"/>
              <a:t>.</a:t>
            </a:r>
            <a:r>
              <a:rPr lang="vi-VN" altLang="en-US" sz="2800" dirty="0"/>
              <a:t> 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4040188" y="2565400"/>
            <a:ext cx="1279525" cy="10080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Server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(source)</a:t>
            </a:r>
          </a:p>
        </p:txBody>
      </p:sp>
      <p:sp>
        <p:nvSpPr>
          <p:cNvPr id="9221" name="Text Box 6"/>
          <p:cNvSpPr txBox="1">
            <a:spLocks noChangeArrowheads="1"/>
          </p:cNvSpPr>
          <p:nvPr/>
        </p:nvSpPr>
        <p:spPr bwMode="auto">
          <a:xfrm>
            <a:off x="1835150" y="4257675"/>
            <a:ext cx="1350963" cy="900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PC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(destination)</a:t>
            </a:r>
          </a:p>
          <a:p>
            <a:endParaRPr lang="vi-VN" altLang="en-US" sz="1600"/>
          </a:p>
        </p:txBody>
      </p:sp>
      <p:sp>
        <p:nvSpPr>
          <p:cNvPr id="9222" name="Line 9"/>
          <p:cNvSpPr>
            <a:spLocks noChangeShapeType="1"/>
          </p:cNvSpPr>
          <p:nvPr/>
        </p:nvSpPr>
        <p:spPr bwMode="auto">
          <a:xfrm flipH="1" flipV="1">
            <a:off x="5319713" y="3406775"/>
            <a:ext cx="852487" cy="1262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Text Box 10"/>
          <p:cNvSpPr txBox="1">
            <a:spLocks noChangeArrowheads="1"/>
          </p:cNvSpPr>
          <p:nvPr/>
        </p:nvSpPr>
        <p:spPr bwMode="auto">
          <a:xfrm>
            <a:off x="6156325" y="4184650"/>
            <a:ext cx="1350963" cy="900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PC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(destination)</a:t>
            </a:r>
          </a:p>
          <a:p>
            <a:endParaRPr lang="vi-VN" altLang="en-US" sz="1600"/>
          </a:p>
        </p:txBody>
      </p:sp>
      <p:sp>
        <p:nvSpPr>
          <p:cNvPr id="9224" name="Line 11"/>
          <p:cNvSpPr>
            <a:spLocks noChangeShapeType="1"/>
          </p:cNvSpPr>
          <p:nvPr/>
        </p:nvSpPr>
        <p:spPr bwMode="auto">
          <a:xfrm flipV="1">
            <a:off x="3167063" y="3429000"/>
            <a:ext cx="852487" cy="1262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770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92263"/>
            <a:ext cx="8439150" cy="4884737"/>
          </a:xfrm>
        </p:spPr>
        <p:txBody>
          <a:bodyPr>
            <a:normAutofit/>
          </a:bodyPr>
          <a:lstStyle/>
          <a:p>
            <a:pPr marL="534987" lvl="1" indent="0" algn="just" eaLnBrk="1" hangingPunct="1"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FORWARD</a:t>
            </a:r>
            <a:r>
              <a:rPr lang="en-US" altLang="en-US" sz="2400" dirty="0"/>
              <a:t>:</a:t>
            </a:r>
            <a:r>
              <a:rPr lang="en-US" altLang="en-US" sz="2400" b="1" dirty="0"/>
              <a:t> </a:t>
            </a:r>
            <a:r>
              <a:rPr lang="en-US" altLang="en-US" sz="2400" dirty="0" err="1"/>
              <a:t>gói</a:t>
            </a:r>
            <a:r>
              <a:rPr lang="en-US" altLang="en-US" sz="2400" dirty="0"/>
              <a:t> tin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1 card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này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Server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chuyển</a:t>
            </a:r>
            <a:r>
              <a:rPr lang="en-US" altLang="en-US" sz="2400" dirty="0"/>
              <a:t> qua card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khác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cũng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server </a:t>
            </a:r>
            <a:r>
              <a:rPr lang="en-US" altLang="en-US" sz="2400" dirty="0" err="1"/>
              <a:t>đó</a:t>
            </a:r>
            <a:r>
              <a:rPr lang="en-US" altLang="en-US" sz="2400" dirty="0"/>
              <a:t>)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ra</a:t>
            </a:r>
            <a:r>
              <a:rPr lang="en-US" altLang="en-US" sz="2400" dirty="0"/>
              <a:t> 1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khác</a:t>
            </a:r>
            <a:r>
              <a:rPr lang="en-US" altLang="en-US" sz="2400" dirty="0"/>
              <a:t>.</a:t>
            </a:r>
            <a:r>
              <a:rPr lang="vi-VN" altLang="en-US" sz="2400" dirty="0"/>
              <a:t> </a:t>
            </a: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4148138" y="2708275"/>
            <a:ext cx="1279525" cy="8286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Server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forward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1908175" y="4113213"/>
            <a:ext cx="1279525" cy="9001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PC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(source)</a:t>
            </a:r>
          </a:p>
          <a:p>
            <a:endParaRPr lang="vi-VN" altLang="en-US" sz="1600"/>
          </a:p>
        </p:txBody>
      </p:sp>
      <p:sp>
        <p:nvSpPr>
          <p:cNvPr id="10246" name="Line 8"/>
          <p:cNvSpPr>
            <a:spLocks noChangeShapeType="1"/>
          </p:cNvSpPr>
          <p:nvPr/>
        </p:nvSpPr>
        <p:spPr bwMode="auto">
          <a:xfrm flipV="1">
            <a:off x="3203575" y="3213100"/>
            <a:ext cx="936625" cy="1339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7" name="Line 9"/>
          <p:cNvSpPr>
            <a:spLocks noChangeShapeType="1"/>
          </p:cNvSpPr>
          <p:nvPr/>
        </p:nvSpPr>
        <p:spPr bwMode="auto">
          <a:xfrm flipH="1" flipV="1">
            <a:off x="5435600" y="3249613"/>
            <a:ext cx="865188" cy="1403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" name="Text Box 10"/>
          <p:cNvSpPr txBox="1">
            <a:spLocks noChangeArrowheads="1"/>
          </p:cNvSpPr>
          <p:nvPr/>
        </p:nvSpPr>
        <p:spPr bwMode="auto">
          <a:xfrm>
            <a:off x="6300788" y="4149725"/>
            <a:ext cx="1331912" cy="900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PC</a:t>
            </a:r>
          </a:p>
          <a:p>
            <a:endParaRPr lang="vi-VN" altLang="en-US" sz="1600"/>
          </a:p>
          <a:p>
            <a:pPr algn="ctr"/>
            <a:r>
              <a:rPr lang="vi-VN" altLang="en-US" sz="1600"/>
              <a:t>(destination)</a:t>
            </a:r>
          </a:p>
          <a:p>
            <a:endParaRPr lang="vi-VN" altLang="en-US" sz="1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57200" y="287032"/>
            <a:ext cx="84582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CÁC LOẠI CHAIN TRONG BẢNG FILTER (</a:t>
            </a:r>
            <a:r>
              <a:rPr lang="en-US" altLang="en-US" sz="4000" dirty="0" err="1"/>
              <a:t>tt</a:t>
            </a:r>
            <a:r>
              <a:rPr lang="en-US" altLang="en-US" sz="4000" dirty="0"/>
              <a:t>.)</a:t>
            </a:r>
            <a:r>
              <a:rPr lang="vi-VN" altLang="en-US" sz="4000" dirty="0"/>
              <a:t> </a:t>
            </a:r>
            <a:endParaRPr lang="vi-VN" alt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19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72400" cy="1081088"/>
          </a:xfrm>
        </p:spPr>
        <p:txBody>
          <a:bodyPr/>
          <a:lstStyle/>
          <a:p>
            <a:r>
              <a:rPr lang="en-US" altLang="en-US" sz="4000" dirty="0"/>
              <a:t>CÁC LOẠI CHAIN TRONG BẢNG NAT</a:t>
            </a:r>
            <a:endParaRPr lang="vi-VN" altLang="en-US" sz="4000" dirty="0">
              <a:solidFill>
                <a:srgbClr val="0000FF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615440"/>
            <a:ext cx="8591550" cy="4861560"/>
          </a:xfrm>
        </p:spPr>
        <p:txBody>
          <a:bodyPr/>
          <a:lstStyle/>
          <a:p>
            <a:pPr marL="966788" lvl="1" indent="-342900" algn="just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</a:rPr>
              <a:t>POSTROUTING: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 </a:t>
            </a:r>
            <a:r>
              <a:rPr lang="en-US" altLang="en-US" dirty="0" err="1"/>
              <a:t>việc</a:t>
            </a:r>
            <a:r>
              <a:rPr lang="en-US" altLang="en-US" dirty="0"/>
              <a:t> NAT </a:t>
            </a:r>
            <a:r>
              <a:rPr lang="en-US" altLang="en-US" dirty="0" err="1"/>
              <a:t>sau</a:t>
            </a:r>
            <a:r>
              <a:rPr lang="en-US" altLang="en-US" dirty="0"/>
              <a:t>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gói</a:t>
            </a:r>
            <a:r>
              <a:rPr lang="en-US" altLang="en-US" dirty="0"/>
              <a:t> tin </a:t>
            </a:r>
            <a:r>
              <a:rPr lang="en-US" altLang="en-US" dirty="0" err="1"/>
              <a:t>đã</a:t>
            </a:r>
            <a:r>
              <a:rPr lang="en-US" altLang="en-US" dirty="0"/>
              <a:t> </a:t>
            </a:r>
            <a:r>
              <a:rPr lang="en-US" altLang="en-US" dirty="0" err="1"/>
              <a:t>đi</a:t>
            </a:r>
            <a:r>
              <a:rPr lang="en-US" altLang="en-US" dirty="0"/>
              <a:t> qua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tuyến</a:t>
            </a:r>
            <a:r>
              <a:rPr lang="en-US" altLang="en-US" dirty="0"/>
              <a:t> (routing) </a:t>
            </a:r>
            <a:r>
              <a:rPr lang="en-US" altLang="en-US" dirty="0" err="1"/>
              <a:t>của</a:t>
            </a:r>
            <a:r>
              <a:rPr lang="en-US" altLang="en-US" dirty="0"/>
              <a:t> Server (hay </a:t>
            </a:r>
            <a:r>
              <a:rPr lang="en-US" altLang="en-US" dirty="0" err="1"/>
              <a:t>còn</a:t>
            </a:r>
            <a:r>
              <a:rPr lang="en-US" altLang="en-US" dirty="0"/>
              <a:t> </a:t>
            </a:r>
            <a:r>
              <a:rPr lang="en-US" altLang="en-US" dirty="0" err="1"/>
              <a:t>gọi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SNAT – Source NAT). </a:t>
            </a:r>
          </a:p>
          <a:p>
            <a:pPr marL="1149668" lvl="2" indent="-34290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đó</a:t>
            </a:r>
            <a:r>
              <a:rPr lang="en-US" altLang="en-US" dirty="0"/>
              <a:t>, </a:t>
            </a:r>
            <a:r>
              <a:rPr lang="fr-FR" altLang="en-US" b="1" dirty="0"/>
              <a:t>MASQUERADE </a:t>
            </a:r>
            <a:r>
              <a:rPr lang="fr-FR" altLang="en-US" dirty="0"/>
              <a:t>là </a:t>
            </a:r>
            <a:r>
              <a:rPr lang="fr-FR" altLang="en-US" dirty="0" err="1"/>
              <a:t>trường</a:t>
            </a:r>
            <a:r>
              <a:rPr lang="fr-FR" altLang="en-US" dirty="0"/>
              <a:t> </a:t>
            </a:r>
            <a:r>
              <a:rPr lang="fr-FR" altLang="en-US" dirty="0" err="1"/>
              <a:t>hợp</a:t>
            </a:r>
            <a:r>
              <a:rPr lang="fr-FR" altLang="en-US" dirty="0"/>
              <a:t> </a:t>
            </a:r>
            <a:r>
              <a:rPr lang="fr-FR" altLang="en-US" dirty="0" err="1"/>
              <a:t>đặc</a:t>
            </a:r>
            <a:r>
              <a:rPr lang="fr-FR" altLang="en-US" dirty="0"/>
              <a:t> </a:t>
            </a:r>
            <a:r>
              <a:rPr lang="fr-FR" altLang="en-US" dirty="0" err="1"/>
              <a:t>biệt</a:t>
            </a:r>
            <a:r>
              <a:rPr lang="fr-FR" altLang="en-US" dirty="0"/>
              <a:t> </a:t>
            </a:r>
            <a:r>
              <a:rPr lang="fr-FR" altLang="en-US" dirty="0" err="1"/>
              <a:t>của</a:t>
            </a:r>
            <a:r>
              <a:rPr lang="fr-FR" altLang="en-US" dirty="0"/>
              <a:t> SNAT, </a:t>
            </a:r>
            <a:r>
              <a:rPr lang="fr-FR" altLang="en-US" dirty="0" err="1"/>
              <a:t>dùng</a:t>
            </a:r>
            <a:r>
              <a:rPr lang="fr-FR" altLang="en-US" dirty="0"/>
              <a:t> </a:t>
            </a:r>
            <a:r>
              <a:rPr lang="fr-FR" altLang="en-US" dirty="0" err="1"/>
              <a:t>trong</a:t>
            </a:r>
            <a:r>
              <a:rPr lang="fr-FR" altLang="en-US" dirty="0"/>
              <a:t> </a:t>
            </a:r>
            <a:r>
              <a:rPr lang="fr-FR" altLang="en-US" dirty="0" err="1"/>
              <a:t>trường</a:t>
            </a:r>
            <a:r>
              <a:rPr lang="fr-FR" altLang="en-US" dirty="0"/>
              <a:t> </a:t>
            </a:r>
            <a:r>
              <a:rPr lang="fr-FR" altLang="en-US" dirty="0" err="1"/>
              <a:t>hợp</a:t>
            </a:r>
            <a:r>
              <a:rPr lang="fr-FR" altLang="en-US" dirty="0"/>
              <a:t> IP public </a:t>
            </a:r>
            <a:r>
              <a:rPr lang="fr-FR" altLang="en-US" dirty="0" err="1"/>
              <a:t>thay</a:t>
            </a:r>
            <a:r>
              <a:rPr lang="fr-FR" altLang="en-US" dirty="0"/>
              <a:t> </a:t>
            </a:r>
            <a:r>
              <a:rPr lang="fr-FR" altLang="en-US" dirty="0" err="1"/>
              <a:t>đổi</a:t>
            </a:r>
            <a:r>
              <a:rPr lang="fr-FR" altLang="en-US" dirty="0"/>
              <a:t> </a:t>
            </a:r>
            <a:r>
              <a:rPr lang="fr-FR" altLang="en-US" dirty="0" err="1"/>
              <a:t>liên</a:t>
            </a:r>
            <a:r>
              <a:rPr lang="fr-FR" altLang="en-US" dirty="0"/>
              <a:t> </a:t>
            </a:r>
            <a:r>
              <a:rPr lang="fr-FR" altLang="en-US" dirty="0" err="1"/>
              <a:t>tục</a:t>
            </a:r>
            <a:r>
              <a:rPr lang="fr-FR" altLang="en-US" dirty="0"/>
              <a:t> (PAT – port </a:t>
            </a:r>
            <a:r>
              <a:rPr lang="fr-FR" altLang="en-US" dirty="0" err="1"/>
              <a:t>addess</a:t>
            </a:r>
            <a:r>
              <a:rPr lang="fr-FR" altLang="en-US" dirty="0"/>
              <a:t> </a:t>
            </a:r>
            <a:r>
              <a:rPr lang="fr-FR" altLang="en-US" dirty="0" err="1"/>
              <a:t>translating</a:t>
            </a:r>
            <a:r>
              <a:rPr lang="fr-FR" altLang="en-US" dirty="0"/>
              <a:t>).</a:t>
            </a:r>
            <a:r>
              <a:rPr lang="vi-VN" altLang="en-US" dirty="0"/>
              <a:t> </a:t>
            </a:r>
            <a:endParaRPr lang="en-US" altLang="en-US" dirty="0"/>
          </a:p>
          <a:p>
            <a:pPr marL="966788" lvl="1" indent="-342900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fr-FR" altLang="en-US" b="1" dirty="0">
                <a:solidFill>
                  <a:srgbClr val="FF0000"/>
                </a:solidFill>
              </a:rPr>
              <a:t>PREROUTING: </a:t>
            </a:r>
            <a:r>
              <a:rPr lang="fr-FR" altLang="en-US" dirty="0" err="1"/>
              <a:t>Thực</a:t>
            </a:r>
            <a:r>
              <a:rPr lang="fr-FR" altLang="en-US" dirty="0"/>
              <a:t> </a:t>
            </a:r>
            <a:r>
              <a:rPr lang="fr-FR" altLang="en-US" dirty="0" err="1"/>
              <a:t>hiện</a:t>
            </a:r>
            <a:r>
              <a:rPr lang="fr-FR" altLang="en-US" dirty="0"/>
              <a:t> </a:t>
            </a:r>
            <a:r>
              <a:rPr lang="fr-FR" altLang="en-US" dirty="0" err="1"/>
              <a:t>việc</a:t>
            </a:r>
            <a:r>
              <a:rPr lang="fr-FR" altLang="en-US" dirty="0"/>
              <a:t> NAT </a:t>
            </a:r>
            <a:r>
              <a:rPr lang="fr-FR" altLang="en-US" dirty="0" err="1"/>
              <a:t>trước</a:t>
            </a:r>
            <a:r>
              <a:rPr lang="fr-FR" altLang="en-US" dirty="0"/>
              <a:t> khi </a:t>
            </a:r>
            <a:r>
              <a:rPr lang="fr-FR" altLang="en-US" dirty="0" err="1"/>
              <a:t>gói</a:t>
            </a:r>
            <a:r>
              <a:rPr lang="fr-FR" altLang="en-US" dirty="0"/>
              <a:t> tin </a:t>
            </a:r>
            <a:r>
              <a:rPr lang="fr-FR" altLang="en-US" dirty="0" err="1"/>
              <a:t>đi</a:t>
            </a:r>
            <a:r>
              <a:rPr lang="fr-FR" altLang="en-US" dirty="0"/>
              <a:t> qua </a:t>
            </a:r>
            <a:r>
              <a:rPr lang="fr-FR" altLang="en-US" dirty="0" err="1"/>
              <a:t>bộ</a:t>
            </a:r>
            <a:r>
              <a:rPr lang="fr-FR" altLang="en-US" dirty="0"/>
              <a:t> </a:t>
            </a:r>
            <a:r>
              <a:rPr lang="fr-FR" altLang="en-US" dirty="0" err="1"/>
              <a:t>định</a:t>
            </a:r>
            <a:r>
              <a:rPr lang="fr-FR" altLang="en-US" dirty="0"/>
              <a:t> </a:t>
            </a:r>
            <a:r>
              <a:rPr lang="fr-FR" altLang="en-US" dirty="0" err="1"/>
              <a:t>tuyến</a:t>
            </a:r>
            <a:r>
              <a:rPr lang="fr-FR" altLang="en-US" dirty="0"/>
              <a:t> (</a:t>
            </a:r>
            <a:r>
              <a:rPr lang="fr-FR" altLang="en-US" dirty="0" err="1"/>
              <a:t>routing</a:t>
            </a:r>
            <a:r>
              <a:rPr lang="fr-FR" altLang="en-US" dirty="0"/>
              <a:t>) </a:t>
            </a:r>
            <a:r>
              <a:rPr lang="fr-FR" altLang="en-US" dirty="0" err="1"/>
              <a:t>của</a:t>
            </a:r>
            <a:r>
              <a:rPr lang="fr-FR" altLang="en-US" dirty="0"/>
              <a:t> Server.  </a:t>
            </a:r>
            <a:r>
              <a:rPr lang="fr-FR" altLang="en-US" dirty="0" err="1"/>
              <a:t>Bảng</a:t>
            </a:r>
            <a:r>
              <a:rPr lang="fr-FR" altLang="en-US" dirty="0"/>
              <a:t> </a:t>
            </a:r>
            <a:r>
              <a:rPr lang="fr-FR" altLang="en-US" dirty="0" err="1"/>
              <a:t>này</a:t>
            </a:r>
            <a:r>
              <a:rPr lang="fr-FR" altLang="en-US" dirty="0"/>
              <a:t> </a:t>
            </a:r>
            <a:r>
              <a:rPr lang="fr-FR" altLang="en-US" dirty="0" err="1"/>
              <a:t>còn</a:t>
            </a:r>
            <a:r>
              <a:rPr lang="fr-FR" altLang="en-US" dirty="0"/>
              <a:t> </a:t>
            </a:r>
            <a:r>
              <a:rPr lang="fr-FR" altLang="en-US" dirty="0" err="1"/>
              <a:t>biết</a:t>
            </a:r>
            <a:r>
              <a:rPr lang="fr-FR" altLang="en-US" dirty="0"/>
              <a:t> </a:t>
            </a:r>
            <a:r>
              <a:rPr lang="fr-FR" altLang="en-US" dirty="0" err="1"/>
              <a:t>với</a:t>
            </a:r>
            <a:r>
              <a:rPr lang="fr-FR" altLang="en-US" dirty="0"/>
              <a:t> </a:t>
            </a:r>
            <a:r>
              <a:rPr lang="fr-FR" altLang="en-US" dirty="0" err="1"/>
              <a:t>tên</a:t>
            </a:r>
            <a:r>
              <a:rPr lang="fr-FR" altLang="en-US" dirty="0"/>
              <a:t> </a:t>
            </a:r>
            <a:r>
              <a:rPr lang="fr-FR" altLang="en-US" dirty="0" err="1"/>
              <a:t>gọi</a:t>
            </a:r>
            <a:r>
              <a:rPr lang="fr-FR" altLang="en-US" dirty="0"/>
              <a:t> là </a:t>
            </a:r>
            <a:r>
              <a:rPr lang="fr-FR" altLang="en-US" b="1" dirty="0"/>
              <a:t>DNAT (Destination NAT).</a:t>
            </a:r>
            <a:r>
              <a:rPr lang="fr-FR" altLang="en-US" dirty="0"/>
              <a:t> </a:t>
            </a:r>
            <a:endParaRPr lang="vi-VN" altLang="en-US" dirty="0"/>
          </a:p>
          <a:p>
            <a:pPr marL="623888" lvl="1" indent="0" algn="just" eaLnBrk="1" hangingPunct="1">
              <a:buClr>
                <a:schemeClr val="tx1"/>
              </a:buClr>
              <a:buNone/>
            </a:pPr>
            <a:endParaRPr lang="vi-VN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31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8" y="137319"/>
            <a:ext cx="7986712" cy="1081088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CÁC LOẠI CHAIN TRONG BẢNG NAT (</a:t>
            </a:r>
            <a:r>
              <a:rPr lang="en-US" altLang="en-US" sz="4000" dirty="0" err="1"/>
              <a:t>tt</a:t>
            </a:r>
            <a:r>
              <a:rPr lang="en-US" altLang="en-US" sz="4000" dirty="0"/>
              <a:t>.)</a:t>
            </a:r>
            <a:endParaRPr lang="vi-VN" altLang="en-US" sz="4000" dirty="0">
              <a:solidFill>
                <a:srgbClr val="0000FF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</a:rPr>
              <a:t>POSTROUTING</a:t>
            </a:r>
            <a:endParaRPr lang="vi-VN" altLang="en-US" sz="2800" dirty="0"/>
          </a:p>
        </p:txBody>
      </p:sp>
      <p:sp>
        <p:nvSpPr>
          <p:cNvPr id="12292" name="Text Box 5"/>
          <p:cNvSpPr txBox="1">
            <a:spLocks noChangeArrowheads="1"/>
          </p:cNvSpPr>
          <p:nvPr/>
        </p:nvSpPr>
        <p:spPr bwMode="auto">
          <a:xfrm>
            <a:off x="3779838" y="2254250"/>
            <a:ext cx="1763712" cy="1109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SNAT</a:t>
            </a:r>
          </a:p>
          <a:p>
            <a:pPr algn="ctr"/>
            <a:r>
              <a:rPr lang="vi-VN" altLang="en-US" sz="1600"/>
              <a:t>(172.29.1.5</a:t>
            </a:r>
            <a:r>
              <a:rPr lang="vi-VN" altLang="en-US" sz="1600">
                <a:sym typeface="Wingdings" panose="05000000000000000000" pitchFamily="2" charset="2"/>
              </a:rPr>
              <a:t></a:t>
            </a:r>
            <a:r>
              <a:rPr lang="vi-VN" altLang="en-US" sz="1600"/>
              <a:t> </a:t>
            </a:r>
            <a:r>
              <a:rPr lang="vi-VN" altLang="en-US" sz="1600" b="1"/>
              <a:t>203.162.4.54</a:t>
            </a:r>
            <a:r>
              <a:rPr lang="vi-VN" altLang="en-US" sz="1600"/>
              <a:t>)</a:t>
            </a:r>
          </a:p>
        </p:txBody>
      </p:sp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4065588" y="4287838"/>
            <a:ext cx="1333500" cy="11096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Routing</a:t>
            </a:r>
          </a:p>
          <a:p>
            <a:endParaRPr lang="vi-VN" altLang="en-US" sz="1600"/>
          </a:p>
        </p:txBody>
      </p:sp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6583363" y="2994025"/>
            <a:ext cx="1481137" cy="19843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vi-VN" altLang="en-US" sz="1600"/>
              <a:t>Server đích</a:t>
            </a:r>
          </a:p>
          <a:p>
            <a:r>
              <a:rPr lang="vi-VN" altLang="en-US" sz="1600"/>
              <a:t>(destination)</a:t>
            </a:r>
          </a:p>
          <a:p>
            <a:r>
              <a:rPr lang="vi-VN" altLang="en-US" sz="1600"/>
              <a:t>một server ở ngoài Internet</a:t>
            </a:r>
          </a:p>
          <a:p>
            <a:endParaRPr lang="vi-VN" altLang="en-US" sz="1600"/>
          </a:p>
          <a:p>
            <a:r>
              <a:rPr lang="vi-VN" altLang="en-US" sz="1600" b="1"/>
              <a:t>203.162.4.1</a:t>
            </a:r>
            <a:endParaRPr lang="vi-VN" altLang="en-US" sz="1600"/>
          </a:p>
        </p:txBody>
      </p:sp>
      <p:sp>
        <p:nvSpPr>
          <p:cNvPr id="12295" name="Line 8"/>
          <p:cNvSpPr>
            <a:spLocks noChangeShapeType="1"/>
          </p:cNvSpPr>
          <p:nvPr/>
        </p:nvSpPr>
        <p:spPr bwMode="auto">
          <a:xfrm flipV="1">
            <a:off x="4510088" y="3363913"/>
            <a:ext cx="0" cy="9239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Line 9"/>
          <p:cNvSpPr>
            <a:spLocks noChangeShapeType="1"/>
          </p:cNvSpPr>
          <p:nvPr/>
        </p:nvSpPr>
        <p:spPr bwMode="auto">
          <a:xfrm flipH="1" flipV="1">
            <a:off x="5399088" y="3178175"/>
            <a:ext cx="1184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Text Box 10"/>
          <p:cNvSpPr txBox="1">
            <a:spLocks noChangeArrowheads="1"/>
          </p:cNvSpPr>
          <p:nvPr/>
        </p:nvSpPr>
        <p:spPr bwMode="auto">
          <a:xfrm>
            <a:off x="1547813" y="4657725"/>
            <a:ext cx="1333500" cy="106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400"/>
              <a:t>Máy nguồn </a:t>
            </a:r>
          </a:p>
          <a:p>
            <a:pPr algn="ctr"/>
            <a:r>
              <a:rPr lang="vi-VN" altLang="en-US" sz="1400"/>
              <a:t>(source)</a:t>
            </a:r>
          </a:p>
          <a:p>
            <a:pPr algn="ctr"/>
            <a:r>
              <a:rPr lang="vi-VN" altLang="en-US" sz="1400"/>
              <a:t>(172.29.1.5)</a:t>
            </a:r>
          </a:p>
        </p:txBody>
      </p:sp>
      <p:sp>
        <p:nvSpPr>
          <p:cNvPr id="12298" name="Line 11"/>
          <p:cNvSpPr>
            <a:spLocks noChangeShapeType="1"/>
          </p:cNvSpPr>
          <p:nvPr/>
        </p:nvSpPr>
        <p:spPr bwMode="auto">
          <a:xfrm flipV="1">
            <a:off x="2881313" y="5027613"/>
            <a:ext cx="1184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9" name="Oval 12"/>
          <p:cNvSpPr>
            <a:spLocks noChangeArrowheads="1"/>
          </p:cNvSpPr>
          <p:nvPr/>
        </p:nvSpPr>
        <p:spPr bwMode="auto">
          <a:xfrm>
            <a:off x="3348038" y="1700213"/>
            <a:ext cx="2617787" cy="4141787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AU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01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dirty="0"/>
              <a:t>CÁC LOẠI CHAIN TRONG BẢNG NAT (</a:t>
            </a:r>
            <a:r>
              <a:rPr lang="en-US" altLang="en-US" sz="4000" dirty="0" err="1"/>
              <a:t>tt</a:t>
            </a:r>
            <a:r>
              <a:rPr lang="en-US" altLang="en-US" sz="4000" dirty="0"/>
              <a:t>.)</a:t>
            </a:r>
            <a:endParaRPr lang="vi-VN" altLang="en-US" sz="4000" dirty="0">
              <a:solidFill>
                <a:srgbClr val="0000FF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altLang="en-US" sz="2800" b="1" dirty="0">
                <a:solidFill>
                  <a:srgbClr val="FF0000"/>
                </a:solidFill>
              </a:rPr>
              <a:t>PREROUTING</a:t>
            </a:r>
            <a:endParaRPr lang="vi-VN" altLang="en-US" sz="2800" dirty="0"/>
          </a:p>
        </p:txBody>
      </p:sp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4052888" y="4125913"/>
            <a:ext cx="1671637" cy="1428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DNAT</a:t>
            </a:r>
          </a:p>
          <a:p>
            <a:pPr algn="ctr"/>
            <a:r>
              <a:rPr lang="en-US" altLang="en-US" sz="1600" b="1"/>
              <a:t>203.162.4.54 </a:t>
            </a:r>
            <a:r>
              <a:rPr lang="en-US" altLang="en-US" sz="1600" b="1">
                <a:sym typeface="Wingdings" panose="05000000000000000000" pitchFamily="2" charset="2"/>
              </a:rPr>
              <a:t></a:t>
            </a:r>
            <a:endParaRPr lang="en-US" altLang="en-US" sz="1600" b="1"/>
          </a:p>
          <a:p>
            <a:pPr algn="ctr"/>
            <a:r>
              <a:rPr lang="vi-VN" altLang="en-US" sz="1600" b="1"/>
              <a:t>172.29.1.8</a:t>
            </a:r>
          </a:p>
          <a:p>
            <a:endParaRPr lang="vi-VN" altLang="en-US" sz="1600"/>
          </a:p>
        </p:txBody>
      </p:sp>
      <p:sp>
        <p:nvSpPr>
          <p:cNvPr id="14341" name="Text Box 6"/>
          <p:cNvSpPr txBox="1">
            <a:spLocks noChangeArrowheads="1"/>
          </p:cNvSpPr>
          <p:nvPr/>
        </p:nvSpPr>
        <p:spPr bwMode="auto">
          <a:xfrm>
            <a:off x="4052888" y="1922463"/>
            <a:ext cx="1289050" cy="12017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Routing</a:t>
            </a:r>
          </a:p>
          <a:p>
            <a:endParaRPr lang="vi-VN" altLang="en-US" sz="1600"/>
          </a:p>
        </p:txBody>
      </p:sp>
      <p:sp>
        <p:nvSpPr>
          <p:cNvPr id="14342" name="Text Box 7"/>
          <p:cNvSpPr txBox="1">
            <a:spLocks noChangeArrowheads="1"/>
          </p:cNvSpPr>
          <p:nvPr/>
        </p:nvSpPr>
        <p:spPr bwMode="auto">
          <a:xfrm>
            <a:off x="6488113" y="2322513"/>
            <a:ext cx="1863725" cy="16033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Web Server của công ty</a:t>
            </a:r>
          </a:p>
          <a:p>
            <a:pPr algn="ctr"/>
            <a:r>
              <a:rPr lang="vi-VN" altLang="en-US" sz="1600"/>
              <a:t>(destination)</a:t>
            </a:r>
          </a:p>
          <a:p>
            <a:pPr algn="ctr"/>
            <a:r>
              <a:rPr lang="vi-VN" altLang="en-US" sz="1600"/>
              <a:t>172.29.1.8</a:t>
            </a:r>
          </a:p>
        </p:txBody>
      </p:sp>
      <p:sp>
        <p:nvSpPr>
          <p:cNvPr id="14343" name="Line 8"/>
          <p:cNvSpPr>
            <a:spLocks noChangeShapeType="1"/>
          </p:cNvSpPr>
          <p:nvPr/>
        </p:nvSpPr>
        <p:spPr bwMode="auto">
          <a:xfrm flipV="1">
            <a:off x="4768850" y="3124200"/>
            <a:ext cx="0" cy="1001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Line 9"/>
          <p:cNvSpPr>
            <a:spLocks noChangeShapeType="1"/>
          </p:cNvSpPr>
          <p:nvPr/>
        </p:nvSpPr>
        <p:spPr bwMode="auto">
          <a:xfrm flipH="1" flipV="1">
            <a:off x="5341938" y="2924175"/>
            <a:ext cx="11461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Text Box 10"/>
          <p:cNvSpPr txBox="1">
            <a:spLocks noChangeArrowheads="1"/>
          </p:cNvSpPr>
          <p:nvPr/>
        </p:nvSpPr>
        <p:spPr bwMode="auto">
          <a:xfrm>
            <a:off x="755650" y="4125913"/>
            <a:ext cx="2149475" cy="20034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vi-VN" altLang="en-US" sz="1600"/>
              <a:t>Máy nguồn </a:t>
            </a:r>
          </a:p>
          <a:p>
            <a:pPr algn="ctr"/>
            <a:r>
              <a:rPr lang="vi-VN" altLang="en-US" sz="1600"/>
              <a:t>(một máy nào đó bên ngoài Internet muốn truy xuất vào trang web của công ty)</a:t>
            </a:r>
          </a:p>
          <a:p>
            <a:pPr algn="ctr"/>
            <a:r>
              <a:rPr lang="vi-VN" altLang="en-US" sz="1600"/>
              <a:t>IP: </a:t>
            </a:r>
            <a:r>
              <a:rPr lang="vi-VN" altLang="en-US" sz="1600" b="1"/>
              <a:t>   203.25.1.2</a:t>
            </a:r>
            <a:endParaRPr lang="vi-VN" altLang="en-US" sz="1600"/>
          </a:p>
        </p:txBody>
      </p:sp>
      <p:sp>
        <p:nvSpPr>
          <p:cNvPr id="14346" name="Line 11"/>
          <p:cNvSpPr>
            <a:spLocks noChangeShapeType="1"/>
          </p:cNvSpPr>
          <p:nvPr/>
        </p:nvSpPr>
        <p:spPr bwMode="auto">
          <a:xfrm flipV="1">
            <a:off x="2905125" y="5153025"/>
            <a:ext cx="11477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Oval 12"/>
          <p:cNvSpPr>
            <a:spLocks noChangeArrowheads="1"/>
          </p:cNvSpPr>
          <p:nvPr/>
        </p:nvSpPr>
        <p:spPr bwMode="auto">
          <a:xfrm>
            <a:off x="3384550" y="1592263"/>
            <a:ext cx="2771775" cy="4645025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AU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219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vi-V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ACCEPT: 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iptables chấp nhận chuyển data </a:t>
            </a:r>
            <a:r>
              <a:rPr lang="vi-VN" altLang="en-US">
                <a:latin typeface="Calibri" panose="020F0502020204030204" pitchFamily="34" charset="0"/>
                <a:cs typeface="Calibri" panose="020F0502020204030204" pitchFamily="34" charset="0"/>
              </a:rPr>
              <a:t>đến đ</a:t>
            </a: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íc</a:t>
            </a:r>
            <a:r>
              <a:rPr lang="vi-VN" altLang="en-US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DROP</a:t>
            </a:r>
            <a:r>
              <a:rPr lang="en-US" altLang="en-US" dirty="0"/>
              <a:t>: </a:t>
            </a:r>
            <a:r>
              <a:rPr lang="en-US" altLang="en-US" dirty="0" err="1"/>
              <a:t>iptables</a:t>
            </a:r>
            <a:r>
              <a:rPr lang="en-US" altLang="en-US" dirty="0"/>
              <a:t> </a:t>
            </a:r>
            <a:r>
              <a:rPr lang="en-US" altLang="en-US" dirty="0" err="1"/>
              <a:t>hủy</a:t>
            </a:r>
            <a:r>
              <a:rPr lang="en-US" altLang="en-US" dirty="0"/>
              <a:t> </a:t>
            </a:r>
            <a:r>
              <a:rPr lang="en-US" altLang="en-US" dirty="0" err="1"/>
              <a:t>những</a:t>
            </a:r>
            <a:r>
              <a:rPr lang="en-US" altLang="en-US" dirty="0"/>
              <a:t> packet.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LOG</a:t>
            </a:r>
            <a:r>
              <a:rPr lang="en-US" altLang="en-US" dirty="0"/>
              <a:t>: </a:t>
            </a:r>
            <a:r>
              <a:rPr lang="en-US" altLang="en-US" dirty="0" err="1"/>
              <a:t>thông</a:t>
            </a:r>
            <a:r>
              <a:rPr lang="en-US" altLang="en-US" dirty="0"/>
              <a:t> tin </a:t>
            </a:r>
            <a:r>
              <a:rPr lang="en-US" altLang="en-US" dirty="0" err="1"/>
              <a:t>của</a:t>
            </a:r>
            <a:r>
              <a:rPr lang="en-US" altLang="en-US" dirty="0"/>
              <a:t> packet </a:t>
            </a:r>
            <a:r>
              <a:rPr lang="en-US" altLang="en-US" dirty="0" err="1"/>
              <a:t>sẽ</a:t>
            </a:r>
            <a:r>
              <a:rPr lang="en-US" altLang="en-US" dirty="0"/>
              <a:t> </a:t>
            </a:r>
            <a:r>
              <a:rPr lang="en-US" altLang="en-US" dirty="0" err="1"/>
              <a:t>gởi</a:t>
            </a:r>
            <a:r>
              <a:rPr lang="en-US" altLang="en-US" dirty="0"/>
              <a:t> </a:t>
            </a:r>
            <a:r>
              <a:rPr lang="en-US" altLang="en-US" dirty="0" err="1"/>
              <a:t>vào</a:t>
            </a:r>
            <a:r>
              <a:rPr lang="en-US" altLang="en-US" dirty="0"/>
              <a:t> syslog daemon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iptables</a:t>
            </a:r>
            <a:r>
              <a:rPr lang="en-US" altLang="en-US" dirty="0"/>
              <a:t> </a:t>
            </a:r>
            <a:r>
              <a:rPr lang="en-US" altLang="en-US" dirty="0" err="1"/>
              <a:t>tiếp</a:t>
            </a:r>
            <a:r>
              <a:rPr lang="en-US" altLang="en-US" dirty="0"/>
              <a:t> </a:t>
            </a:r>
            <a:r>
              <a:rPr lang="en-US" altLang="en-US" dirty="0" err="1"/>
              <a:t>tục</a:t>
            </a:r>
            <a:r>
              <a:rPr lang="en-US" altLang="en-US" dirty="0"/>
              <a:t> </a:t>
            </a:r>
            <a:r>
              <a:rPr lang="en-US" altLang="en-US" dirty="0" err="1"/>
              <a:t>xử</a:t>
            </a:r>
            <a:r>
              <a:rPr lang="en-US" altLang="en-US" dirty="0"/>
              <a:t> </a:t>
            </a:r>
            <a:r>
              <a:rPr lang="en-US" altLang="en-US" dirty="0" err="1"/>
              <a:t>lý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 </a:t>
            </a:r>
            <a:r>
              <a:rPr lang="en-US" altLang="en-US" dirty="0" err="1"/>
              <a:t>tiếp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bảng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dirty="0"/>
              <a:t> </a:t>
            </a:r>
            <a:r>
              <a:rPr lang="en-US" altLang="en-US" dirty="0" err="1"/>
              <a:t>tả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05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(</a:t>
            </a:r>
            <a:r>
              <a:rPr lang="en-US" dirty="0" err="1"/>
              <a:t>tt</a:t>
            </a:r>
            <a:r>
              <a:rPr lang="en-US" dirty="0"/>
              <a:t>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vi-V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REJECT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iptable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packet va gởi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cho sender. 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DNAT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: thay đổi địa chỉ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của packet.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chọn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--to-destination ipaddress.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SNAT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: thay đổi địa chỉ nguồn của packet.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chọn l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à </a:t>
            </a:r>
            <a:r>
              <a:rPr lang="vi-VN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--to-source &lt;address&gt;[-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address][:&lt;port&gt;-&lt;port&gt;]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altLang="en-US" b="1">
                <a:latin typeface="Calibri" panose="020F0502020204030204" pitchFamily="34" charset="0"/>
                <a:cs typeface="Calibri" panose="020F0502020204030204" pitchFamily="34" charset="0"/>
              </a:rPr>
              <a:t>MASQUERADING</a:t>
            </a:r>
            <a:r>
              <a:rPr lang="vi-V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được sử dụng để thực hiện kỹ thuật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vi-VN" altLang="en-US" dirty="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491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0488"/>
            <a:ext cx="8218488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400" b="1" dirty="0" err="1"/>
              <a:t>Các</a:t>
            </a:r>
            <a:r>
              <a:rPr lang="en-US" sz="4400" b="1" dirty="0"/>
              <a:t> options </a:t>
            </a:r>
            <a:r>
              <a:rPr lang="en-US" sz="4400" b="1" dirty="0" err="1"/>
              <a:t>trong</a:t>
            </a:r>
            <a:r>
              <a:rPr lang="en-US" sz="4400" b="1" dirty="0"/>
              <a:t> </a:t>
            </a:r>
            <a:r>
              <a:rPr lang="en-US" sz="4400" b="1" dirty="0" err="1"/>
              <a:t>câu</a:t>
            </a:r>
            <a:r>
              <a:rPr lang="en-US" sz="4400" b="1" dirty="0"/>
              <a:t> </a:t>
            </a:r>
            <a:r>
              <a:rPr lang="en-US" sz="4400" b="1" dirty="0" err="1"/>
              <a:t>lệnh</a:t>
            </a:r>
            <a:r>
              <a:rPr lang="en-US" sz="4400" b="1" dirty="0"/>
              <a:t> </a:t>
            </a:r>
            <a:r>
              <a:rPr lang="en-US" sz="4400" b="1" dirty="0" err="1"/>
              <a:t>iptables</a:t>
            </a:r>
            <a:endParaRPr lang="vi-VN" sz="4400" b="1" dirty="0"/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285875"/>
            <a:ext cx="8445500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2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ACL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Cisco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565275"/>
            <a:ext cx="7940675" cy="4386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ACL </a:t>
            </a:r>
            <a:r>
              <a:rPr lang="en-US" dirty="0" err="1"/>
              <a:t>chuẩn</a:t>
            </a:r>
            <a:r>
              <a:rPr lang="en-US" dirty="0"/>
              <a:t> - Standard ACLs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ACL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- Extended ACLs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9" y="1981543"/>
            <a:ext cx="7785100" cy="170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8" y="4099611"/>
            <a:ext cx="7759700" cy="2260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54985"/>
      </p:ext>
    </p:extLst>
  </p:cSld>
  <p:clrMapOvr>
    <a:masterClrMapping/>
  </p:clrMapOvr>
  <p:transition spd="med"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152400"/>
            <a:ext cx="8353425" cy="1081088"/>
          </a:xfrm>
        </p:spPr>
        <p:txBody>
          <a:bodyPr>
            <a:normAutofit/>
          </a:bodyPr>
          <a:lstStyle/>
          <a:p>
            <a:pPr marL="627063" indent="-627063" algn="l" eaLnBrk="1" hangingPunct="1">
              <a:defRPr/>
            </a:pPr>
            <a:r>
              <a:rPr lang="en-US" sz="4000" dirty="0" err="1">
                <a:latin typeface="+mn-lt"/>
                <a:cs typeface="Times New Roman" pitchFamily="18" charset="0"/>
              </a:rPr>
              <a:t>Sử</a:t>
            </a:r>
            <a:r>
              <a:rPr lang="en-US" sz="4000" dirty="0">
                <a:latin typeface="+mn-lt"/>
                <a:cs typeface="Times New Roman" pitchFamily="18" charset="0"/>
              </a:rPr>
              <a:t> </a:t>
            </a:r>
            <a:r>
              <a:rPr lang="en-US" sz="4000" dirty="0" err="1">
                <a:latin typeface="+mn-lt"/>
                <a:cs typeface="Times New Roman" pitchFamily="18" charset="0"/>
              </a:rPr>
              <a:t>dụng</a:t>
            </a:r>
            <a:r>
              <a:rPr lang="en-US" sz="4000" dirty="0">
                <a:latin typeface="+mn-lt"/>
                <a:cs typeface="Times New Roman" pitchFamily="18" charset="0"/>
              </a:rPr>
              <a:t> </a:t>
            </a:r>
            <a:r>
              <a:rPr lang="en-US" sz="4000" dirty="0" err="1">
                <a:latin typeface="+mn-lt"/>
                <a:cs typeface="Times New Roman" pitchFamily="18" charset="0"/>
              </a:rPr>
              <a:t>bảng</a:t>
            </a:r>
            <a:r>
              <a:rPr lang="en-US" sz="4000" dirty="0">
                <a:latin typeface="+mn-lt"/>
                <a:cs typeface="Times New Roman" pitchFamily="18" charset="0"/>
              </a:rPr>
              <a:t> Filter </a:t>
            </a:r>
            <a:r>
              <a:rPr lang="en-US" sz="4000" dirty="0" err="1">
                <a:latin typeface="+mn-lt"/>
                <a:cs typeface="Times New Roman" pitchFamily="18" charset="0"/>
              </a:rPr>
              <a:t>làm</a:t>
            </a:r>
            <a:r>
              <a:rPr lang="en-US" sz="4000" dirty="0">
                <a:latin typeface="+mn-lt"/>
                <a:cs typeface="Times New Roman" pitchFamily="18" charset="0"/>
              </a:rPr>
              <a:t> firewall</a:t>
            </a:r>
            <a:endParaRPr lang="vi-VN" sz="4000" dirty="0">
              <a:latin typeface="+mn-lt"/>
              <a:cs typeface="Times New Roman" pitchFamily="18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92263"/>
            <a:ext cx="8439150" cy="4884737"/>
          </a:xfrm>
        </p:spPr>
        <p:txBody>
          <a:bodyPr/>
          <a:lstStyle/>
          <a:p>
            <a:pPr marL="352425" indent="-352425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b="1" dirty="0"/>
              <a:t>	</a:t>
            </a:r>
            <a:r>
              <a:rPr lang="en-US" altLang="en-US" sz="2400" dirty="0" err="1"/>
              <a:t>Đây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thêm</a:t>
            </a:r>
            <a:r>
              <a:rPr lang="en-US" altLang="en-US" sz="2400" dirty="0"/>
              <a:t> rule </a:t>
            </a:r>
            <a:r>
              <a:rPr lang="en-US" altLang="en-US" sz="2400" dirty="0" err="1"/>
              <a:t>từ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cửa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sổ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gõ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lệnh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Linux. </a:t>
            </a:r>
            <a:r>
              <a:rPr lang="en-US" altLang="en-US" sz="2400" dirty="0" err="1"/>
              <a:t>Chúng</a:t>
            </a:r>
            <a:r>
              <a:rPr lang="en-US" altLang="en-US" sz="2400" dirty="0"/>
              <a:t> ta </a:t>
            </a:r>
            <a:r>
              <a:rPr lang="en-US" altLang="en-US" sz="2400" dirty="0" err="1"/>
              <a:t>cũng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file script (</a:t>
            </a:r>
            <a:r>
              <a:rPr lang="en-US" altLang="en-US" sz="2400" dirty="0">
                <a:solidFill>
                  <a:srgbClr val="FF0000"/>
                </a:solidFill>
              </a:rPr>
              <a:t>/</a:t>
            </a:r>
            <a:r>
              <a:rPr lang="en-US" altLang="en-US" sz="2400" dirty="0" err="1">
                <a:solidFill>
                  <a:srgbClr val="FF0000"/>
                </a:solidFill>
              </a:rPr>
              <a:t>etc</a:t>
            </a:r>
            <a:r>
              <a:rPr lang="en-US" altLang="en-US" sz="2400" dirty="0">
                <a:solidFill>
                  <a:srgbClr val="FF0000"/>
                </a:solidFill>
              </a:rPr>
              <a:t>/</a:t>
            </a:r>
            <a:r>
              <a:rPr lang="en-US" altLang="en-US" sz="2400" dirty="0" err="1">
                <a:solidFill>
                  <a:srgbClr val="FF0000"/>
                </a:solidFill>
              </a:rPr>
              <a:t>sysconfig</a:t>
            </a:r>
            <a:r>
              <a:rPr lang="en-US" altLang="en-US" sz="2400" dirty="0">
                <a:solidFill>
                  <a:srgbClr val="FF0000"/>
                </a:solidFill>
              </a:rPr>
              <a:t>/</a:t>
            </a:r>
            <a:r>
              <a:rPr lang="en-US" altLang="en-US" sz="2400" dirty="0" err="1">
                <a:solidFill>
                  <a:srgbClr val="FF0000"/>
                </a:solidFill>
              </a:rPr>
              <a:t>iptables</a:t>
            </a:r>
            <a:r>
              <a:rPr lang="en-US" altLang="en-US" sz="2400" dirty="0"/>
              <a:t>)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thực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</a:t>
            </a:r>
            <a:r>
              <a:rPr lang="en-US" altLang="en-US" sz="2400" dirty="0"/>
              <a:t> file </a:t>
            </a:r>
            <a:r>
              <a:rPr lang="en-US" altLang="en-US" sz="2400" dirty="0" err="1"/>
              <a:t>này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bằng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lệnh</a:t>
            </a:r>
            <a:r>
              <a:rPr lang="en-US" altLang="en-US" sz="2400" dirty="0"/>
              <a:t> /</a:t>
            </a:r>
            <a:r>
              <a:rPr lang="en-US" altLang="en-US" sz="2400" dirty="0" err="1"/>
              <a:t>etc</a:t>
            </a:r>
            <a:r>
              <a:rPr lang="en-US" altLang="en-US" sz="2400" dirty="0"/>
              <a:t>/</a:t>
            </a:r>
            <a:r>
              <a:rPr lang="en-US" altLang="en-US" sz="2400" dirty="0" err="1"/>
              <a:t>init.d</a:t>
            </a:r>
            <a:r>
              <a:rPr lang="en-US" altLang="en-US" sz="2400" dirty="0"/>
              <a:t>/</a:t>
            </a:r>
            <a:r>
              <a:rPr lang="en-US" altLang="en-US" sz="2400" dirty="0" err="1"/>
              <a:t>iptables</a:t>
            </a:r>
            <a:r>
              <a:rPr lang="en-US" altLang="en-US" sz="2400" dirty="0"/>
              <a:t> restart</a:t>
            </a:r>
          </a:p>
          <a:p>
            <a:pPr marL="352425" indent="-352425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 err="1">
                <a:solidFill>
                  <a:srgbClr val="FF0000"/>
                </a:solidFill>
              </a:rPr>
              <a:t>iptables</a:t>
            </a:r>
            <a:r>
              <a:rPr lang="en-US" altLang="en-US" sz="2400" dirty="0">
                <a:solidFill>
                  <a:srgbClr val="FF0000"/>
                </a:solidFill>
              </a:rPr>
              <a:t> –A  INPUT –</a:t>
            </a:r>
            <a:r>
              <a:rPr lang="en-US" altLang="en-US" sz="2400">
                <a:solidFill>
                  <a:srgbClr val="FF0000"/>
                </a:solidFill>
              </a:rPr>
              <a:t>p icmp  </a:t>
            </a:r>
            <a:r>
              <a:rPr lang="en-US" altLang="en-US" sz="2400" dirty="0">
                <a:solidFill>
                  <a:srgbClr val="FF0000"/>
                </a:solidFill>
              </a:rPr>
              <a:t>--</a:t>
            </a:r>
            <a:r>
              <a:rPr lang="en-US" altLang="en-US" sz="2400" dirty="0" err="1">
                <a:solidFill>
                  <a:srgbClr val="FF0000"/>
                </a:solidFill>
              </a:rPr>
              <a:t>icmp</a:t>
            </a:r>
            <a:r>
              <a:rPr lang="en-US" altLang="en-US" sz="2400" dirty="0">
                <a:solidFill>
                  <a:srgbClr val="FF0000"/>
                </a:solidFill>
              </a:rPr>
              <a:t>-type any -j  ACCEPT</a:t>
            </a:r>
          </a:p>
          <a:p>
            <a:pPr marL="719138" lvl="1" indent="-187325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000" dirty="0"/>
              <a:t>-A:  </a:t>
            </a:r>
            <a:r>
              <a:rPr lang="en-US" altLang="en-US" sz="2000" dirty="0" err="1"/>
              <a:t>thêm</a:t>
            </a:r>
            <a:r>
              <a:rPr lang="en-US" altLang="en-US" sz="2000" dirty="0"/>
              <a:t> 1 rule.</a:t>
            </a:r>
          </a:p>
          <a:p>
            <a:pPr marL="719138" lvl="1" indent="-187325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000" dirty="0"/>
              <a:t>-p: </a:t>
            </a:r>
            <a:r>
              <a:rPr lang="en-US" altLang="en-US" sz="2000" dirty="0" err="1"/>
              <a:t>chỉ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giao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thức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sử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dụng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icmp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tcp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udp</a:t>
            </a:r>
            <a:r>
              <a:rPr lang="en-US" altLang="en-US" sz="2000" dirty="0"/>
              <a:t>,..)</a:t>
            </a:r>
          </a:p>
          <a:p>
            <a:pPr marL="719138" lvl="1" indent="-187325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000" dirty="0"/>
              <a:t>--</a:t>
            </a:r>
            <a:r>
              <a:rPr lang="en-US" altLang="en-US" sz="2000" dirty="0" err="1"/>
              <a:t>icmp</a:t>
            </a:r>
            <a:r>
              <a:rPr lang="en-US" altLang="en-US" sz="2000" dirty="0"/>
              <a:t>-type: </a:t>
            </a:r>
            <a:r>
              <a:rPr lang="en-US" altLang="en-US" sz="2000" dirty="0" err="1"/>
              <a:t>kiểu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icmp</a:t>
            </a:r>
            <a:r>
              <a:rPr lang="en-US" altLang="en-US" sz="2000" dirty="0"/>
              <a:t> (echo-request, echo-reply, all…)</a:t>
            </a:r>
          </a:p>
          <a:p>
            <a:pPr marL="719138" lvl="1" indent="-187325" algn="just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000" dirty="0"/>
              <a:t>-j : </a:t>
            </a:r>
            <a:r>
              <a:rPr lang="en-US" altLang="en-US" sz="2000" dirty="0" err="1"/>
              <a:t>chuyển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hướng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tới</a:t>
            </a:r>
            <a:r>
              <a:rPr lang="en-US" altLang="en-US" sz="2000" dirty="0"/>
              <a:t> 1 </a:t>
            </a:r>
            <a:r>
              <a:rPr lang="en-US" altLang="en-US" sz="2000" dirty="0" err="1"/>
              <a:t>cách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xử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lý</a:t>
            </a:r>
            <a:r>
              <a:rPr lang="en-US" altLang="en-US" sz="2000" dirty="0"/>
              <a:t> (ACCEPT, REJECT, DROP,…) </a:t>
            </a:r>
            <a:r>
              <a:rPr lang="en-US" altLang="en-US" sz="2000" dirty="0" err="1"/>
              <a:t>hoặc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đích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nào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đó</a:t>
            </a:r>
            <a:r>
              <a:rPr lang="en-US" altLang="en-US" sz="2000" dirty="0"/>
              <a:t> (1 chain </a:t>
            </a:r>
            <a:r>
              <a:rPr lang="en-US" altLang="en-US" sz="2000" dirty="0" err="1"/>
              <a:t>mới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kiểu</a:t>
            </a:r>
            <a:r>
              <a:rPr lang="en-US" altLang="en-US" sz="2000" dirty="0"/>
              <a:t> NAT: DNAT, SNAT,…)</a:t>
            </a:r>
            <a:endParaRPr lang="vi-VN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7646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72400" cy="10810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err="1">
                <a:cs typeface="Times New Roman" pitchFamily="18" charset="0"/>
              </a:rPr>
              <a:t>Sử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dụng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bảng</a:t>
            </a:r>
            <a:r>
              <a:rPr lang="en-US" sz="4000" dirty="0">
                <a:cs typeface="Times New Roman" pitchFamily="18" charset="0"/>
              </a:rPr>
              <a:t> Filter </a:t>
            </a:r>
            <a:r>
              <a:rPr lang="en-US" sz="4000" dirty="0" err="1">
                <a:cs typeface="Times New Roman" pitchFamily="18" charset="0"/>
              </a:rPr>
              <a:t>làm</a:t>
            </a:r>
            <a:r>
              <a:rPr lang="en-US" sz="4000" dirty="0">
                <a:cs typeface="Times New Roman" pitchFamily="18" charset="0"/>
              </a:rPr>
              <a:t> firewall (</a:t>
            </a:r>
            <a:r>
              <a:rPr lang="en-US" sz="4000" dirty="0" err="1">
                <a:cs typeface="Times New Roman" pitchFamily="18" charset="0"/>
              </a:rPr>
              <a:t>tt</a:t>
            </a:r>
            <a:r>
              <a:rPr lang="en-US" sz="4000" dirty="0">
                <a:cs typeface="Times New Roman" pitchFamily="18" charset="0"/>
              </a:rPr>
              <a:t>.)</a:t>
            </a:r>
            <a:endParaRPr lang="vi-VN" sz="4000" dirty="0">
              <a:solidFill>
                <a:srgbClr val="0000FF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15900" y="1592263"/>
            <a:ext cx="8928100" cy="4884737"/>
          </a:xfrm>
        </p:spPr>
        <p:txBody>
          <a:bodyPr>
            <a:normAutofit fontScale="92500" lnSpcReduction="10000"/>
          </a:bodyPr>
          <a:lstStyle/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u="sng" dirty="0" err="1"/>
              <a:t>Ví</a:t>
            </a:r>
            <a:r>
              <a:rPr lang="en-US" altLang="en-US" sz="2400" u="sng" dirty="0"/>
              <a:t> </a:t>
            </a:r>
            <a:r>
              <a:rPr lang="en-US" altLang="en-US" sz="2400" u="sng" dirty="0" err="1"/>
              <a:t>Dụ</a:t>
            </a:r>
            <a:r>
              <a:rPr lang="en-US" altLang="en-US" sz="2400" u="sng" dirty="0"/>
              <a:t> 1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tham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khảo</a:t>
            </a:r>
            <a:r>
              <a:rPr lang="en-US" altLang="en-US" sz="2400" dirty="0"/>
              <a:t> file </a:t>
            </a:r>
            <a:r>
              <a:rPr lang="en-US" altLang="en-US" sz="2400" dirty="0" err="1"/>
              <a:t>iptables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mẫu</a:t>
            </a:r>
            <a:r>
              <a:rPr lang="en-US" altLang="en-US" sz="2400" dirty="0"/>
              <a:t>.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	</a:t>
            </a:r>
            <a:r>
              <a:rPr lang="en-US" altLang="en-US" sz="2000" dirty="0">
                <a:solidFill>
                  <a:srgbClr val="FF0000"/>
                </a:solidFill>
              </a:rPr>
              <a:t>*filter</a:t>
            </a:r>
            <a:r>
              <a:rPr lang="en-US" altLang="en-US" sz="2000" dirty="0"/>
              <a:t>  //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bảng</a:t>
            </a:r>
            <a:r>
              <a:rPr lang="en-US" altLang="en-US" sz="2000" dirty="0"/>
              <a:t> filter, </a:t>
            </a:r>
            <a:r>
              <a:rPr lang="en-US" altLang="en-US" sz="2000" dirty="0" err="1"/>
              <a:t>nếu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muốn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bảng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thì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khai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báo</a:t>
            </a:r>
            <a:r>
              <a:rPr lang="en-US" altLang="en-US" sz="2000" dirty="0"/>
              <a:t>: </a:t>
            </a:r>
            <a:r>
              <a:rPr lang="en-US" altLang="en-US" sz="2000" dirty="0">
                <a:solidFill>
                  <a:srgbClr val="FF0000"/>
                </a:solidFill>
              </a:rPr>
              <a:t>*</a:t>
            </a:r>
            <a:r>
              <a:rPr lang="en-US" altLang="en-US" sz="2000" dirty="0" err="1">
                <a:solidFill>
                  <a:srgbClr val="FF0000"/>
                </a:solidFill>
              </a:rPr>
              <a:t>nat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 b="1" dirty="0"/>
          </a:p>
          <a:p>
            <a:pPr marL="182563" indent="-182563"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1800" dirty="0"/>
              <a:t>	</a:t>
            </a:r>
            <a:r>
              <a:rPr lang="en-US" altLang="en-US" sz="1800" dirty="0">
                <a:solidFill>
                  <a:srgbClr val="FF0000"/>
                </a:solidFill>
              </a:rPr>
              <a:t>:INPUT ACCEPT [0:0]</a:t>
            </a:r>
          </a:p>
          <a:p>
            <a:pPr marL="182563" indent="-182563"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1800" dirty="0"/>
              <a:t>	</a:t>
            </a:r>
            <a:r>
              <a:rPr lang="en-US" altLang="en-US" sz="1800" dirty="0">
                <a:solidFill>
                  <a:srgbClr val="0000FF"/>
                </a:solidFill>
              </a:rPr>
              <a:t>:FORWARD ACCEPT [0:0]</a:t>
            </a:r>
          </a:p>
          <a:p>
            <a:pPr marL="182563" indent="-182563" algn="just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en-US" sz="1800" dirty="0"/>
              <a:t>	</a:t>
            </a:r>
            <a:r>
              <a:rPr lang="en-US" altLang="en-US" sz="1800" dirty="0">
                <a:solidFill>
                  <a:srgbClr val="FF0000"/>
                </a:solidFill>
              </a:rPr>
              <a:t>:OUTPUT ACCEPT [0:0]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	-A INPUT -</a:t>
            </a:r>
            <a:r>
              <a:rPr lang="en-US" altLang="en-US" sz="1800" dirty="0" err="1">
                <a:solidFill>
                  <a:srgbClr val="FF0000"/>
                </a:solidFill>
              </a:rPr>
              <a:t>i</a:t>
            </a:r>
            <a:r>
              <a:rPr lang="en-US" altLang="en-US" sz="1800" dirty="0">
                <a:solidFill>
                  <a:srgbClr val="FF0000"/>
                </a:solidFill>
              </a:rPr>
              <a:t> eth0 -j ACCEPT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	</a:t>
            </a:r>
            <a:r>
              <a:rPr lang="en-US" altLang="en-US" sz="1800" dirty="0">
                <a:solidFill>
                  <a:srgbClr val="0000FF"/>
                </a:solidFill>
              </a:rPr>
              <a:t>-A INPUT -</a:t>
            </a:r>
            <a:r>
              <a:rPr lang="en-US" altLang="en-US" sz="1800" dirty="0" err="1">
                <a:solidFill>
                  <a:srgbClr val="0000FF"/>
                </a:solidFill>
              </a:rPr>
              <a:t>i</a:t>
            </a:r>
            <a:r>
              <a:rPr lang="en-US" altLang="en-US" sz="1800" dirty="0">
                <a:solidFill>
                  <a:srgbClr val="0000FF"/>
                </a:solidFill>
              </a:rPr>
              <a:t> lo -j ACCEPT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	-A INPUT -p </a:t>
            </a:r>
            <a:r>
              <a:rPr lang="en-US" altLang="en-US" sz="1800" dirty="0" err="1">
                <a:solidFill>
                  <a:srgbClr val="FF0000"/>
                </a:solidFill>
              </a:rPr>
              <a:t>icmp</a:t>
            </a:r>
            <a:r>
              <a:rPr lang="en-US" altLang="en-US" sz="1800" dirty="0">
                <a:solidFill>
                  <a:srgbClr val="FF0000"/>
                </a:solidFill>
              </a:rPr>
              <a:t> --</a:t>
            </a:r>
            <a:r>
              <a:rPr lang="en-US" altLang="en-US" sz="1800" dirty="0" err="1">
                <a:solidFill>
                  <a:srgbClr val="FF0000"/>
                </a:solidFill>
              </a:rPr>
              <a:t>icmp</a:t>
            </a:r>
            <a:r>
              <a:rPr lang="en-US" altLang="en-US" sz="1800" dirty="0">
                <a:solidFill>
                  <a:srgbClr val="FF0000"/>
                </a:solidFill>
              </a:rPr>
              <a:t>-type any -j ACCEPT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	</a:t>
            </a:r>
            <a:r>
              <a:rPr lang="en-US" altLang="en-US" sz="1800" dirty="0">
                <a:solidFill>
                  <a:srgbClr val="0000FF"/>
                </a:solidFill>
              </a:rPr>
              <a:t>-A INPUT -p 50 -j ACCEPT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0000FF"/>
                </a:solidFill>
              </a:rPr>
              <a:t>	</a:t>
            </a:r>
            <a:r>
              <a:rPr lang="en-US" altLang="en-US" sz="1800" dirty="0">
                <a:solidFill>
                  <a:srgbClr val="FF0000"/>
                </a:solidFill>
              </a:rPr>
              <a:t>-A INPUT -p 51 -j ACCEPT 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	</a:t>
            </a:r>
            <a:r>
              <a:rPr lang="en-US" altLang="en-US" sz="1800" dirty="0">
                <a:solidFill>
                  <a:srgbClr val="0000FF"/>
                </a:solidFill>
              </a:rPr>
              <a:t>-A INPUT -m state --state ESTABLISHED,RELATED -j ACCEPT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0000FF"/>
                </a:solidFill>
              </a:rPr>
              <a:t>	</a:t>
            </a:r>
            <a:r>
              <a:rPr lang="en-US" altLang="en-US" sz="1800" dirty="0">
                <a:solidFill>
                  <a:srgbClr val="FF0000"/>
                </a:solidFill>
              </a:rPr>
              <a:t>-A INPUT -j REJECT --reject-with </a:t>
            </a:r>
            <a:r>
              <a:rPr lang="en-US" altLang="en-US" sz="1800" dirty="0" err="1">
                <a:solidFill>
                  <a:srgbClr val="FF0000"/>
                </a:solidFill>
              </a:rPr>
              <a:t>icmp</a:t>
            </a:r>
            <a:r>
              <a:rPr lang="en-US" altLang="en-US" sz="1800" dirty="0">
                <a:solidFill>
                  <a:srgbClr val="FF0000"/>
                </a:solidFill>
              </a:rPr>
              <a:t>-host-prohibited</a:t>
            </a:r>
          </a:p>
          <a:p>
            <a:pPr marL="182563" indent="-182563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0000FF"/>
                </a:solidFill>
              </a:rPr>
              <a:t>	COMMIT</a:t>
            </a:r>
            <a:endParaRPr lang="vi-VN" altLang="en-US" sz="1800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064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 err="1">
                <a:cs typeface="Times New Roman" pitchFamily="18" charset="0"/>
              </a:rPr>
              <a:t>Sử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dụng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bảng</a:t>
            </a:r>
            <a:r>
              <a:rPr lang="en-US" sz="4000" dirty="0">
                <a:cs typeface="Times New Roman" pitchFamily="18" charset="0"/>
              </a:rPr>
              <a:t> Filter </a:t>
            </a:r>
            <a:r>
              <a:rPr lang="en-US" sz="4000" dirty="0" err="1">
                <a:cs typeface="Times New Roman" pitchFamily="18" charset="0"/>
              </a:rPr>
              <a:t>làm</a:t>
            </a:r>
            <a:r>
              <a:rPr lang="en-US" sz="4000" dirty="0">
                <a:cs typeface="Times New Roman" pitchFamily="18" charset="0"/>
              </a:rPr>
              <a:t> firewall (</a:t>
            </a:r>
            <a:r>
              <a:rPr lang="en-US" sz="4000" dirty="0" err="1">
                <a:cs typeface="Times New Roman" pitchFamily="18" charset="0"/>
              </a:rPr>
              <a:t>tt</a:t>
            </a:r>
            <a:r>
              <a:rPr lang="en-US" sz="4000" dirty="0">
                <a:cs typeface="Times New Roman" pitchFamily="18" charset="0"/>
              </a:rPr>
              <a:t>.)</a:t>
            </a:r>
            <a:endParaRPr lang="vi-VN" sz="4000" dirty="0">
              <a:solidFill>
                <a:srgbClr val="0000FF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4041775"/>
            <a:ext cx="8821737" cy="2627313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b="1" u="sng" dirty="0" err="1"/>
              <a:t>Ví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Dụ</a:t>
            </a:r>
            <a:r>
              <a:rPr lang="en-US" altLang="en-US" sz="2400" b="1" u="sng" dirty="0"/>
              <a:t> 2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thêm</a:t>
            </a:r>
            <a:r>
              <a:rPr lang="en-US" altLang="en-US" sz="2400" dirty="0"/>
              <a:t> 1 rule </a:t>
            </a:r>
            <a:r>
              <a:rPr lang="en-US" altLang="en-US" sz="2400" dirty="0" err="1"/>
              <a:t>cấm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máy</a:t>
            </a:r>
            <a:r>
              <a:rPr lang="en-US" altLang="en-US" sz="2400" dirty="0"/>
              <a:t> 172.29.1.4 </a:t>
            </a:r>
            <a:r>
              <a:rPr lang="en-US" altLang="en-US" sz="2400" dirty="0" err="1"/>
              <a:t>truy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xuất</a:t>
            </a:r>
            <a:r>
              <a:rPr lang="en-US" altLang="en-US" sz="2400" dirty="0"/>
              <a:t> Server.</a:t>
            </a: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-A INPUT –s 172.29.1.4 –d 192.168.12.210 –j REJECT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dirty="0"/>
              <a:t>          </a:t>
            </a:r>
            <a:r>
              <a:rPr lang="en-US" altLang="en-US" sz="2400" dirty="0" err="1"/>
              <a:t>Nếu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muốn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cấm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192.168.11.0/24 </a:t>
            </a:r>
            <a:r>
              <a:rPr lang="en-US" altLang="en-US" sz="2400" dirty="0" err="1"/>
              <a:t>truy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cập</a:t>
            </a:r>
            <a:r>
              <a:rPr lang="en-US" altLang="en-US" sz="2400" dirty="0"/>
              <a:t> Server ta </a:t>
            </a:r>
            <a:r>
              <a:rPr lang="en-US" altLang="en-US" sz="2400" dirty="0" err="1"/>
              <a:t>khai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báo</a:t>
            </a:r>
            <a:r>
              <a:rPr lang="en-US" altLang="en-US" sz="2400" dirty="0"/>
              <a:t> </a:t>
            </a:r>
            <a:endParaRPr lang="en-US" altLang="en-US" sz="2400" b="1" dirty="0"/>
          </a:p>
          <a:p>
            <a:pPr eaLnBrk="1" hangingPunct="1">
              <a:lnSpc>
                <a:spcPct val="8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-A INPUT –s 192.168.11.0/24 –d 192.168.12.210 –j REJECT</a:t>
            </a:r>
          </a:p>
        </p:txBody>
      </p:sp>
      <p:grpSp>
        <p:nvGrpSpPr>
          <p:cNvPr id="26628" name="Group 4"/>
          <p:cNvGrpSpPr>
            <a:grpSpLocks/>
          </p:cNvGrpSpPr>
          <p:nvPr/>
        </p:nvGrpSpPr>
        <p:grpSpPr bwMode="auto">
          <a:xfrm>
            <a:off x="1223963" y="1484313"/>
            <a:ext cx="6659562" cy="2376487"/>
            <a:chOff x="2520" y="1537"/>
            <a:chExt cx="7200" cy="2520"/>
          </a:xfrm>
        </p:grpSpPr>
        <p:sp>
          <p:nvSpPr>
            <p:cNvPr id="26629" name="Text Box 5"/>
            <p:cNvSpPr txBox="1">
              <a:spLocks noChangeArrowheads="1"/>
            </p:cNvSpPr>
            <p:nvPr/>
          </p:nvSpPr>
          <p:spPr bwMode="auto">
            <a:xfrm>
              <a:off x="6180" y="1537"/>
              <a:ext cx="3540" cy="1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vi-VN" altLang="en-US"/>
                <a:t>Server – 192.168.12.210</a:t>
              </a:r>
            </a:p>
            <a:p>
              <a:pPr algn="ctr"/>
              <a:r>
                <a:rPr lang="vi-VN" altLang="en-US"/>
                <a:t>(destination)</a:t>
              </a:r>
            </a:p>
            <a:p>
              <a:pPr algn="ctr"/>
              <a:r>
                <a:rPr lang="vi-VN" altLang="en-US">
                  <a:solidFill>
                    <a:srgbClr val="FF0000"/>
                  </a:solidFill>
                </a:rPr>
                <a:t>(-d 192.168.12.210)</a:t>
              </a:r>
            </a:p>
            <a:p>
              <a:pPr algn="ctr"/>
              <a:r>
                <a:rPr lang="vi-VN" altLang="en-US">
                  <a:solidFill>
                    <a:srgbClr val="FF0000"/>
                  </a:solidFill>
                </a:rPr>
                <a:t>(--dport 80)</a:t>
              </a:r>
            </a:p>
          </p:txBody>
        </p:sp>
        <p:sp>
          <p:nvSpPr>
            <p:cNvPr id="26630" name="Text Box 6"/>
            <p:cNvSpPr txBox="1">
              <a:spLocks noChangeArrowheads="1"/>
            </p:cNvSpPr>
            <p:nvPr/>
          </p:nvSpPr>
          <p:spPr bwMode="auto">
            <a:xfrm>
              <a:off x="2520" y="2797"/>
              <a:ext cx="2760" cy="12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vi-VN" altLang="en-US"/>
                <a:t>PC – 172.29.1.4</a:t>
              </a:r>
            </a:p>
            <a:p>
              <a:pPr algn="ctr"/>
              <a:r>
                <a:rPr lang="vi-VN" altLang="en-US"/>
                <a:t>(source)</a:t>
              </a:r>
            </a:p>
            <a:p>
              <a:pPr algn="ctr"/>
              <a:r>
                <a:rPr lang="vi-VN" altLang="en-US">
                  <a:solidFill>
                    <a:srgbClr val="FF0000"/>
                  </a:solidFill>
                </a:rPr>
                <a:t>(-s 172.29.1.4)</a:t>
              </a:r>
            </a:p>
            <a:p>
              <a:pPr algn="ctr"/>
              <a:r>
                <a:rPr lang="vi-VN" altLang="en-US">
                  <a:solidFill>
                    <a:srgbClr val="FF0000"/>
                  </a:solidFill>
                </a:rPr>
                <a:t>(--sport 1024-6000)</a:t>
              </a:r>
            </a:p>
          </p:txBody>
        </p:sp>
        <p:sp>
          <p:nvSpPr>
            <p:cNvPr id="26631" name="Line 7"/>
            <p:cNvSpPr>
              <a:spLocks noChangeShapeType="1"/>
            </p:cNvSpPr>
            <p:nvPr/>
          </p:nvSpPr>
          <p:spPr bwMode="auto">
            <a:xfrm flipV="1">
              <a:off x="5280" y="2437"/>
              <a:ext cx="90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4906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 err="1">
                <a:cs typeface="Times New Roman" pitchFamily="18" charset="0"/>
              </a:rPr>
              <a:t>Sử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dụng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bảng</a:t>
            </a:r>
            <a:r>
              <a:rPr lang="en-US" sz="4000" dirty="0">
                <a:cs typeface="Times New Roman" pitchFamily="18" charset="0"/>
              </a:rPr>
              <a:t> Filter </a:t>
            </a:r>
            <a:r>
              <a:rPr lang="en-US" sz="4000" dirty="0" err="1">
                <a:cs typeface="Times New Roman" pitchFamily="18" charset="0"/>
              </a:rPr>
              <a:t>làm</a:t>
            </a:r>
            <a:r>
              <a:rPr lang="en-US" sz="4000" dirty="0">
                <a:cs typeface="Times New Roman" pitchFamily="18" charset="0"/>
              </a:rPr>
              <a:t> firewall (</a:t>
            </a:r>
            <a:r>
              <a:rPr lang="en-US" sz="4000" dirty="0" err="1">
                <a:cs typeface="Times New Roman" pitchFamily="18" charset="0"/>
              </a:rPr>
              <a:t>tt</a:t>
            </a:r>
            <a:r>
              <a:rPr lang="en-US" sz="4000" dirty="0">
                <a:cs typeface="Times New Roman" pitchFamily="18" charset="0"/>
              </a:rPr>
              <a:t>.)</a:t>
            </a:r>
            <a:endParaRPr lang="vi-VN" sz="4000" dirty="0">
              <a:solidFill>
                <a:srgbClr val="0000FF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57338"/>
            <a:ext cx="8439150" cy="511175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fr-FR" altLang="en-US" sz="2400" b="1" u="sng" dirty="0" err="1"/>
              <a:t>Ví</a:t>
            </a:r>
            <a:r>
              <a:rPr lang="fr-FR" altLang="en-US" sz="2400" b="1" u="sng" dirty="0"/>
              <a:t> </a:t>
            </a:r>
            <a:r>
              <a:rPr lang="fr-FR" altLang="en-US" sz="2400" b="1" u="sng" dirty="0" err="1"/>
              <a:t>Dụ</a:t>
            </a:r>
            <a:r>
              <a:rPr lang="fr-FR" altLang="en-US" sz="2400" b="1" u="sng" dirty="0"/>
              <a:t> 3</a:t>
            </a:r>
            <a:r>
              <a:rPr lang="fr-FR" altLang="en-US" sz="2400" dirty="0"/>
              <a:t>: </a:t>
            </a:r>
            <a:r>
              <a:rPr lang="fr-FR" altLang="en-US" sz="2400" dirty="0" err="1"/>
              <a:t>thêm</a:t>
            </a:r>
            <a:r>
              <a:rPr lang="fr-FR" altLang="en-US" sz="2400" dirty="0"/>
              <a:t> 1 </a:t>
            </a:r>
            <a:r>
              <a:rPr lang="fr-FR" altLang="en-US" sz="2400" dirty="0" err="1"/>
              <a:t>rule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cấm</a:t>
            </a:r>
            <a:r>
              <a:rPr lang="fr-FR" altLang="en-US" sz="2400" dirty="0"/>
              <a:t> </a:t>
            </a:r>
            <a:r>
              <a:rPr lang="fr-FR" altLang="en-US" sz="2400" dirty="0" err="1"/>
              <a:t>máy</a:t>
            </a:r>
            <a:r>
              <a:rPr lang="fr-FR" altLang="en-US" sz="2400" dirty="0"/>
              <a:t> 172.29.1.8 </a:t>
            </a:r>
            <a:r>
              <a:rPr lang="fr-FR" altLang="en-US" sz="2400" dirty="0" err="1"/>
              <a:t>truy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xuất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đến</a:t>
            </a:r>
            <a:r>
              <a:rPr lang="fr-FR" altLang="en-US" sz="2400" dirty="0"/>
              <a:t> </a:t>
            </a:r>
            <a:r>
              <a:rPr lang="fr-FR" altLang="en-US" sz="2400" dirty="0" err="1"/>
              <a:t>dịch</a:t>
            </a:r>
            <a:r>
              <a:rPr lang="fr-FR" altLang="en-US" sz="2400" dirty="0"/>
              <a:t> </a:t>
            </a:r>
            <a:r>
              <a:rPr lang="fr-FR" altLang="en-US" sz="2400" dirty="0" err="1"/>
              <a:t>vụ</a:t>
            </a:r>
            <a:r>
              <a:rPr lang="fr-FR" altLang="en-US" sz="2400" dirty="0"/>
              <a:t> web </a:t>
            </a:r>
            <a:r>
              <a:rPr lang="fr-FR" altLang="en-US" sz="2400" dirty="0" err="1"/>
              <a:t>trên</a:t>
            </a:r>
            <a:r>
              <a:rPr lang="fr-FR" altLang="en-US" sz="2400" dirty="0"/>
              <a:t> Server, </a:t>
            </a:r>
            <a:r>
              <a:rPr lang="fr-FR" altLang="en-US" sz="2400" dirty="0" err="1"/>
              <a:t>nhưng</a:t>
            </a:r>
            <a:r>
              <a:rPr lang="fr-FR" altLang="en-US" sz="2400" dirty="0"/>
              <a:t> </a:t>
            </a:r>
            <a:r>
              <a:rPr lang="fr-FR" altLang="en-US" sz="2400" dirty="0" err="1"/>
              <a:t>vẫn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cho</a:t>
            </a:r>
            <a:r>
              <a:rPr lang="fr-FR" altLang="en-US" sz="2400" dirty="0"/>
              <a:t> </a:t>
            </a:r>
            <a:r>
              <a:rPr lang="fr-FR" altLang="en-US" sz="2400" dirty="0" err="1"/>
              <a:t>phép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truy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xuất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tất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cả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các</a:t>
            </a:r>
            <a:r>
              <a:rPr lang="fr-FR" altLang="en-US" sz="2400" dirty="0"/>
              <a:t> </a:t>
            </a:r>
            <a:r>
              <a:rPr lang="fr-FR" altLang="en-US" sz="2400" dirty="0" err="1"/>
              <a:t>dịch</a:t>
            </a:r>
            <a:r>
              <a:rPr lang="fr-FR" altLang="en-US" sz="2400" dirty="0"/>
              <a:t> </a:t>
            </a:r>
            <a:r>
              <a:rPr lang="fr-FR" altLang="en-US" sz="2400" dirty="0" err="1"/>
              <a:t>vụ</a:t>
            </a:r>
            <a:r>
              <a:rPr lang="fr-FR" altLang="en-US" sz="2400" dirty="0"/>
              <a:t> </a:t>
            </a:r>
            <a:r>
              <a:rPr lang="fr-FR" altLang="en-US" sz="2400" dirty="0" err="1"/>
              <a:t>khác</a:t>
            </a:r>
            <a:r>
              <a:rPr lang="fr-FR" altLang="en-US" sz="2400" dirty="0"/>
              <a:t>. </a:t>
            </a:r>
            <a:endParaRPr lang="en-US" altLang="en-US" sz="24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	-A INPUT –s 172.29.1.8 –d 192.168.12.210 –p </a:t>
            </a:r>
            <a:r>
              <a:rPr lang="en-US" altLang="en-US" sz="2400" b="1" dirty="0" err="1">
                <a:solidFill>
                  <a:srgbClr val="FF0000"/>
                </a:solidFill>
              </a:rPr>
              <a:t>tcp</a:t>
            </a:r>
            <a:r>
              <a:rPr lang="en-US" altLang="en-US" sz="2400" b="1" dirty="0">
                <a:solidFill>
                  <a:srgbClr val="FF0000"/>
                </a:solidFill>
              </a:rPr>
              <a:t> –m </a:t>
            </a:r>
            <a:r>
              <a:rPr lang="en-US" altLang="en-US" sz="2400" b="1" dirty="0" err="1">
                <a:solidFill>
                  <a:srgbClr val="FF0000"/>
                </a:solidFill>
              </a:rPr>
              <a:t>tcp</a:t>
            </a:r>
            <a:r>
              <a:rPr lang="en-US" altLang="en-US" sz="2400" b="1" dirty="0">
                <a:solidFill>
                  <a:srgbClr val="FF0000"/>
                </a:solidFill>
              </a:rPr>
              <a:t> --</a:t>
            </a:r>
            <a:r>
              <a:rPr lang="en-US" altLang="en-US" sz="2400" b="1" dirty="0" err="1">
                <a:solidFill>
                  <a:srgbClr val="FF0000"/>
                </a:solidFill>
              </a:rPr>
              <a:t>dport</a:t>
            </a:r>
            <a:r>
              <a:rPr lang="en-US" altLang="en-US" sz="2400" b="1" dirty="0">
                <a:solidFill>
                  <a:srgbClr val="FF0000"/>
                </a:solidFill>
              </a:rPr>
              <a:t> 80 –j REJECT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1600" dirty="0"/>
              <a:t>--</a:t>
            </a:r>
            <a:r>
              <a:rPr lang="en-US" altLang="en-US" sz="1600" dirty="0" err="1"/>
              <a:t>dport</a:t>
            </a:r>
            <a:r>
              <a:rPr lang="en-US" altLang="en-US" sz="1600" dirty="0"/>
              <a:t> : port </a:t>
            </a:r>
            <a:r>
              <a:rPr lang="en-US" altLang="en-US" sz="1600" dirty="0" err="1"/>
              <a:t>của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máy</a:t>
            </a:r>
            <a:r>
              <a:rPr lang="en-US" altLang="en-US" sz="1600" dirty="0"/>
              <a:t> </a:t>
            </a:r>
            <a:r>
              <a:rPr lang="en-US" altLang="en-US" sz="1600" dirty="0" err="1"/>
              <a:t>đích</a:t>
            </a:r>
            <a:r>
              <a:rPr lang="en-US" altLang="en-US" sz="1600" dirty="0"/>
              <a:t> (</a:t>
            </a:r>
            <a:r>
              <a:rPr lang="en-US" altLang="en-US" sz="1600" dirty="0" err="1"/>
              <a:t>máy</a:t>
            </a:r>
            <a:r>
              <a:rPr lang="en-US" altLang="en-US" sz="1600" dirty="0"/>
              <a:t> Server, </a:t>
            </a:r>
            <a:r>
              <a:rPr lang="en-US" altLang="en-US" sz="1600" dirty="0" err="1"/>
              <a:t>đối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với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gói</a:t>
            </a:r>
            <a:r>
              <a:rPr lang="en-US" altLang="en-US" sz="1600" dirty="0"/>
              <a:t> tin </a:t>
            </a:r>
            <a:r>
              <a:rPr lang="en-US" altLang="en-US" sz="1600" dirty="0" err="1"/>
              <a:t>đi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vào</a:t>
            </a:r>
            <a:r>
              <a:rPr lang="en-US" altLang="en-US" sz="1600" dirty="0"/>
              <a:t>).</a:t>
            </a:r>
          </a:p>
          <a:p>
            <a:pPr lvl="1" algn="just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1600" dirty="0"/>
              <a:t>--sport : port </a:t>
            </a:r>
            <a:r>
              <a:rPr lang="en-US" altLang="en-US" sz="1600" dirty="0" err="1"/>
              <a:t>của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máy</a:t>
            </a:r>
            <a:r>
              <a:rPr lang="en-US" altLang="en-US" sz="1600" dirty="0"/>
              <a:t> </a:t>
            </a:r>
            <a:r>
              <a:rPr lang="en-US" altLang="en-US" sz="1600" dirty="0" err="1"/>
              <a:t>nguồn</a:t>
            </a:r>
            <a:r>
              <a:rPr lang="en-US" altLang="en-US" sz="1600" dirty="0"/>
              <a:t> (</a:t>
            </a:r>
            <a:r>
              <a:rPr lang="en-US" altLang="en-US" sz="1600" dirty="0" err="1"/>
              <a:t>máy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trạm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đối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với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gói</a:t>
            </a:r>
            <a:r>
              <a:rPr lang="en-US" altLang="en-US" sz="1600" dirty="0"/>
              <a:t> tin </a:t>
            </a:r>
            <a:r>
              <a:rPr lang="en-US" altLang="en-US" sz="1600" dirty="0" err="1"/>
              <a:t>đi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vào</a:t>
            </a:r>
            <a:r>
              <a:rPr lang="en-US" altLang="en-US" sz="1600" dirty="0"/>
              <a:t> server).</a:t>
            </a:r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en-US" sz="1800" b="1" u="sng" dirty="0"/>
          </a:p>
          <a:p>
            <a:pPr algn="just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b="1" u="sng" dirty="0" err="1"/>
              <a:t>Ví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Dụ</a:t>
            </a:r>
            <a:r>
              <a:rPr lang="en-US" altLang="en-US" sz="2400" b="1" u="sng" dirty="0"/>
              <a:t> 4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thêm</a:t>
            </a:r>
            <a:r>
              <a:rPr lang="en-US" altLang="en-US" sz="2400" dirty="0"/>
              <a:t> 1 rule </a:t>
            </a:r>
            <a:r>
              <a:rPr lang="en-US" altLang="en-US" sz="2400" dirty="0" err="1"/>
              <a:t>cấm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máy</a:t>
            </a:r>
            <a:r>
              <a:rPr lang="en-US" altLang="en-US" sz="2400" dirty="0"/>
              <a:t> 172.29.1.8 </a:t>
            </a:r>
            <a:r>
              <a:rPr lang="en-US" altLang="en-US" sz="2400" dirty="0" err="1"/>
              <a:t>truy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xuất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dịch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vụ</a:t>
            </a:r>
            <a:r>
              <a:rPr lang="en-US" altLang="en-US" sz="2400" dirty="0"/>
              <a:t> </a:t>
            </a:r>
            <a:r>
              <a:rPr lang="en-US" altLang="en-US" sz="2400" b="1" dirty="0" err="1"/>
              <a:t>ssh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Server, </a:t>
            </a:r>
            <a:r>
              <a:rPr lang="en-US" altLang="en-US" sz="2400" dirty="0" err="1"/>
              <a:t>nhưng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vẫn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phép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truy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xuất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dịch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vụ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khác</a:t>
            </a:r>
            <a:r>
              <a:rPr lang="en-US" altLang="en-US" sz="2400" dirty="0"/>
              <a:t>. </a:t>
            </a:r>
            <a:endParaRPr lang="en-US" altLang="en-US" sz="2400" b="1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400" b="1" dirty="0"/>
              <a:t>	</a:t>
            </a:r>
            <a:r>
              <a:rPr lang="en-US" altLang="en-US" sz="2400" b="1" dirty="0">
                <a:solidFill>
                  <a:srgbClr val="FF0000"/>
                </a:solidFill>
              </a:rPr>
              <a:t>-A INPUT –s 172.29.1.8 –d 192.168.12.210 –p </a:t>
            </a:r>
            <a:r>
              <a:rPr lang="en-US" altLang="en-US" sz="2400" b="1" dirty="0" err="1">
                <a:solidFill>
                  <a:srgbClr val="FF0000"/>
                </a:solidFill>
              </a:rPr>
              <a:t>tcp</a:t>
            </a:r>
            <a:r>
              <a:rPr lang="en-US" altLang="en-US" sz="2400" b="1" dirty="0">
                <a:solidFill>
                  <a:srgbClr val="FF0000"/>
                </a:solidFill>
              </a:rPr>
              <a:t> –m </a:t>
            </a:r>
            <a:r>
              <a:rPr lang="en-US" altLang="en-US" sz="2400" b="1" dirty="0" err="1">
                <a:solidFill>
                  <a:srgbClr val="FF0000"/>
                </a:solidFill>
              </a:rPr>
              <a:t>tcp</a:t>
            </a:r>
            <a:r>
              <a:rPr lang="en-US" altLang="en-US" sz="2400" b="1" dirty="0">
                <a:solidFill>
                  <a:srgbClr val="FF0000"/>
                </a:solidFill>
              </a:rPr>
              <a:t> --</a:t>
            </a:r>
            <a:r>
              <a:rPr lang="en-US" altLang="en-US" sz="2400" b="1" dirty="0" err="1">
                <a:solidFill>
                  <a:srgbClr val="FF0000"/>
                </a:solidFill>
              </a:rPr>
              <a:t>dport</a:t>
            </a:r>
            <a:r>
              <a:rPr lang="en-US" altLang="en-US" sz="2400" b="1" dirty="0">
                <a:solidFill>
                  <a:srgbClr val="FF0000"/>
                </a:solidFill>
              </a:rPr>
              <a:t> 22 –j REJECT</a:t>
            </a:r>
            <a:endParaRPr lang="vi-V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797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 err="1">
                <a:cs typeface="Times New Roman" pitchFamily="18" charset="0"/>
              </a:rPr>
              <a:t>Sử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dụng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bảng</a:t>
            </a:r>
            <a:r>
              <a:rPr lang="en-US" sz="4000" dirty="0">
                <a:cs typeface="Times New Roman" pitchFamily="18" charset="0"/>
              </a:rPr>
              <a:t> Filter </a:t>
            </a:r>
            <a:r>
              <a:rPr lang="en-US" sz="4000" dirty="0" err="1">
                <a:cs typeface="Times New Roman" pitchFamily="18" charset="0"/>
              </a:rPr>
              <a:t>làm</a:t>
            </a:r>
            <a:r>
              <a:rPr lang="en-US" sz="4000" dirty="0">
                <a:cs typeface="Times New Roman" pitchFamily="18" charset="0"/>
              </a:rPr>
              <a:t> firewall (</a:t>
            </a:r>
            <a:r>
              <a:rPr lang="en-US" sz="4000" dirty="0" err="1">
                <a:cs typeface="Times New Roman" pitchFamily="18" charset="0"/>
              </a:rPr>
              <a:t>tt</a:t>
            </a:r>
            <a:r>
              <a:rPr lang="en-US" sz="4000" dirty="0">
                <a:cs typeface="Times New Roman" pitchFamily="18" charset="0"/>
              </a:rPr>
              <a:t>.)</a:t>
            </a:r>
            <a:endParaRPr lang="vi-VN" sz="4000" dirty="0">
              <a:solidFill>
                <a:srgbClr val="0000FF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287338" y="1557338"/>
            <a:ext cx="8475662" cy="530066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 u="sng" dirty="0" err="1"/>
              <a:t>Ví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Dụ</a:t>
            </a:r>
            <a:r>
              <a:rPr lang="en-US" altLang="en-US" sz="2400" b="1" u="sng" dirty="0"/>
              <a:t> 5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giả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máy</a:t>
            </a:r>
            <a:r>
              <a:rPr lang="en-US" altLang="en-US" sz="2400" dirty="0"/>
              <a:t> server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2 card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: eth0, eth1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ta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áp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firewall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card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thứ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nhất</a:t>
            </a:r>
            <a:r>
              <a:rPr lang="en-US" altLang="en-US" sz="2400" dirty="0"/>
              <a:t> (eth0) </a:t>
            </a:r>
            <a:r>
              <a:rPr lang="en-US" altLang="en-US" sz="2400" dirty="0" err="1"/>
              <a:t>thì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báo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như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sau</a:t>
            </a:r>
            <a:r>
              <a:rPr lang="en-US" altLang="en-US" sz="2400" dirty="0"/>
              <a:t>:</a:t>
            </a:r>
            <a:endParaRPr lang="en-US" altLang="en-US" sz="24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 dirty="0"/>
              <a:t>	</a:t>
            </a:r>
            <a:r>
              <a:rPr lang="en-US" altLang="en-US" sz="2400" b="1" dirty="0">
                <a:solidFill>
                  <a:srgbClr val="FF0000"/>
                </a:solidFill>
              </a:rPr>
              <a:t>-A INPUT </a:t>
            </a:r>
            <a:r>
              <a:rPr lang="en-US" altLang="en-US" sz="2400" i="1" dirty="0">
                <a:solidFill>
                  <a:srgbClr val="FF0000"/>
                </a:solidFill>
              </a:rPr>
              <a:t>–</a:t>
            </a:r>
            <a:r>
              <a:rPr lang="en-US" altLang="en-US" sz="2400" i="1" dirty="0" err="1">
                <a:solidFill>
                  <a:srgbClr val="FF0000"/>
                </a:solidFill>
              </a:rPr>
              <a:t>i</a:t>
            </a:r>
            <a:r>
              <a:rPr lang="en-US" altLang="en-US" sz="2400" i="1" dirty="0">
                <a:solidFill>
                  <a:srgbClr val="FF0000"/>
                </a:solidFill>
              </a:rPr>
              <a:t>  eth0</a:t>
            </a:r>
            <a:r>
              <a:rPr lang="en-US" altLang="en-US" sz="2400" b="1" dirty="0">
                <a:solidFill>
                  <a:srgbClr val="FF0000"/>
                </a:solidFill>
              </a:rPr>
              <a:t> –s 172.29.1.10 –d 192.168.12.210 –j REJECT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 err="1"/>
              <a:t>Nếu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rõ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dùng</a:t>
            </a:r>
            <a:r>
              <a:rPr lang="en-US" altLang="en-US" sz="2400" dirty="0"/>
              <a:t> card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nào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–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eth0) </a:t>
            </a:r>
            <a:r>
              <a:rPr lang="en-US" altLang="en-US" sz="2400" dirty="0" err="1"/>
              <a:t>thì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ngầm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áp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card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máy</a:t>
            </a:r>
            <a:r>
              <a:rPr lang="en-US" altLang="en-US" sz="2400" dirty="0"/>
              <a:t> server.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dirty="0" err="1"/>
              <a:t>Với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tham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số</a:t>
            </a:r>
            <a:r>
              <a:rPr lang="en-US" altLang="en-US" sz="2400" dirty="0"/>
              <a:t>:	</a:t>
            </a:r>
            <a:endParaRPr lang="en-US" altLang="en-US" sz="24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 dirty="0"/>
              <a:t>	-</a:t>
            </a:r>
            <a:r>
              <a:rPr lang="en-US" altLang="en-US" sz="2400" b="1" dirty="0" err="1"/>
              <a:t>i</a:t>
            </a:r>
            <a:r>
              <a:rPr lang="en-US" altLang="en-US" sz="2400" dirty="0"/>
              <a:t> 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card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hướng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dữ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(INPUT)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	</a:t>
            </a:r>
            <a:r>
              <a:rPr lang="en-US" altLang="en-US" sz="2400" dirty="0" err="1"/>
              <a:t>Ví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</a:t>
            </a:r>
            <a:r>
              <a:rPr lang="en-US" altLang="en-US" sz="2400" dirty="0"/>
              <a:t> : -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eth0,  -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eth1</a:t>
            </a:r>
            <a:endParaRPr lang="en-US" altLang="en-US" sz="24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b="1" dirty="0"/>
              <a:t>	-o</a:t>
            </a:r>
            <a:r>
              <a:rPr lang="en-US" altLang="en-US" sz="2400" dirty="0"/>
              <a:t> 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card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hướng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dữ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ra</a:t>
            </a:r>
            <a:r>
              <a:rPr lang="en-US" altLang="en-US" sz="2400" dirty="0"/>
              <a:t> (OUTPUT)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	</a:t>
            </a:r>
            <a:r>
              <a:rPr lang="en-US" altLang="en-US" sz="2400" dirty="0" err="1"/>
              <a:t>Ví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</a:t>
            </a:r>
            <a:r>
              <a:rPr lang="en-US" altLang="en-US" sz="2400" dirty="0"/>
              <a:t> : -o eth0,  -o eth1</a:t>
            </a:r>
            <a:r>
              <a:rPr lang="vi-VN" altLang="en-US" sz="2400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71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447800"/>
            <a:ext cx="8016241" cy="4421294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80000"/>
              </a:lnSpc>
              <a:buNone/>
            </a:pPr>
            <a:endParaRPr lang="en-US" altLang="en-US" b="1" u="sng" dirty="0">
              <a:solidFill>
                <a:srgbClr val="FF0000"/>
              </a:solidFill>
            </a:endParaRPr>
          </a:p>
          <a:p>
            <a:pPr algn="just">
              <a:lnSpc>
                <a:spcPct val="80000"/>
              </a:lnSpc>
              <a:buNone/>
            </a:pPr>
            <a:r>
              <a:rPr lang="en-US" altLang="en-US" b="1" u="sng" dirty="0" err="1"/>
              <a:t>Ví</a:t>
            </a:r>
            <a:r>
              <a:rPr lang="en-US" altLang="en-US" b="1" u="sng" dirty="0"/>
              <a:t> </a:t>
            </a:r>
            <a:r>
              <a:rPr lang="en-US" altLang="en-US" b="1" u="sng" dirty="0" err="1"/>
              <a:t>Dụ</a:t>
            </a:r>
            <a:r>
              <a:rPr lang="en-US" altLang="en-US" b="1" u="sng" dirty="0"/>
              <a:t> 5</a:t>
            </a:r>
            <a:r>
              <a:rPr lang="en-US" altLang="en-US" dirty="0"/>
              <a:t>: </a:t>
            </a:r>
            <a:r>
              <a:rPr lang="en-US" altLang="en-US" dirty="0" err="1"/>
              <a:t>thêm</a:t>
            </a:r>
            <a:r>
              <a:rPr lang="en-US" altLang="en-US" dirty="0"/>
              <a:t> 1 rule </a:t>
            </a:r>
            <a:r>
              <a:rPr lang="en-US" altLang="en-US" dirty="0" err="1"/>
              <a:t>cấm</a:t>
            </a:r>
            <a:r>
              <a:rPr lang="en-US" altLang="en-US" dirty="0"/>
              <a:t> </a:t>
            </a:r>
            <a:r>
              <a:rPr lang="en-US" altLang="en-US" dirty="0" err="1"/>
              <a:t>máy</a:t>
            </a:r>
            <a:r>
              <a:rPr lang="en-US" altLang="en-US" dirty="0"/>
              <a:t> 172.29.1.9 </a:t>
            </a:r>
            <a:r>
              <a:rPr lang="en-US" altLang="en-US" dirty="0" err="1"/>
              <a:t>dùng</a:t>
            </a:r>
            <a:r>
              <a:rPr lang="en-US" altLang="en-US" dirty="0"/>
              <a:t> port </a:t>
            </a:r>
            <a:r>
              <a:rPr lang="en-US" altLang="en-US" dirty="0" err="1"/>
              <a:t>từ</a:t>
            </a:r>
            <a:r>
              <a:rPr lang="en-US" altLang="en-US" dirty="0"/>
              <a:t> 1024 </a:t>
            </a:r>
            <a:r>
              <a:rPr lang="en-US" altLang="en-US" dirty="0" err="1"/>
              <a:t>đến</a:t>
            </a:r>
            <a:r>
              <a:rPr lang="en-US" altLang="en-US" dirty="0"/>
              <a:t> 5000 </a:t>
            </a:r>
            <a:r>
              <a:rPr lang="en-US" altLang="en-US" dirty="0" err="1"/>
              <a:t>truy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</a:t>
            </a:r>
            <a:r>
              <a:rPr lang="en-US" altLang="en-US" dirty="0" err="1"/>
              <a:t>vụ</a:t>
            </a:r>
            <a:r>
              <a:rPr lang="en-US" altLang="en-US" dirty="0"/>
              <a:t> </a:t>
            </a:r>
            <a:r>
              <a:rPr lang="en-US" altLang="en-US" b="1" dirty="0" err="1"/>
              <a:t>ssh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Server, </a:t>
            </a:r>
            <a:r>
              <a:rPr lang="en-US" altLang="en-US" dirty="0" err="1"/>
              <a:t>nhưng</a:t>
            </a:r>
            <a:r>
              <a:rPr lang="en-US" altLang="en-US" dirty="0"/>
              <a:t> </a:t>
            </a:r>
            <a:r>
              <a:rPr lang="en-US" altLang="en-US" dirty="0" err="1"/>
              <a:t>vẫn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truy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ssh</a:t>
            </a:r>
            <a:r>
              <a:rPr lang="en-US" altLang="en-US" dirty="0"/>
              <a:t> </a:t>
            </a:r>
            <a:r>
              <a:rPr lang="en-US" altLang="en-US" dirty="0" err="1"/>
              <a:t>nếu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ngoài</a:t>
            </a:r>
            <a:r>
              <a:rPr lang="en-US" altLang="en-US" dirty="0"/>
              <a:t> </a:t>
            </a:r>
            <a:r>
              <a:rPr lang="en-US" altLang="en-US" dirty="0" err="1"/>
              <a:t>dãy</a:t>
            </a:r>
            <a:r>
              <a:rPr lang="en-US" altLang="en-US" dirty="0"/>
              <a:t> port </a:t>
            </a:r>
            <a:r>
              <a:rPr lang="en-US" altLang="en-US" dirty="0" err="1"/>
              <a:t>bị</a:t>
            </a:r>
            <a:r>
              <a:rPr lang="en-US" altLang="en-US" dirty="0"/>
              <a:t> </a:t>
            </a:r>
            <a:r>
              <a:rPr lang="en-US" altLang="en-US" dirty="0" err="1"/>
              <a:t>cấm</a:t>
            </a:r>
            <a:r>
              <a:rPr lang="en-US" altLang="en-US" dirty="0"/>
              <a:t>. </a:t>
            </a:r>
            <a:endParaRPr lang="en-US" altLang="en-US" b="1" dirty="0"/>
          </a:p>
          <a:p>
            <a:pPr>
              <a:lnSpc>
                <a:spcPct val="80000"/>
              </a:lnSpc>
              <a:buNone/>
            </a:pPr>
            <a:r>
              <a:rPr lang="en-US" altLang="en-US" b="1" dirty="0"/>
              <a:t>	</a:t>
            </a:r>
            <a:r>
              <a:rPr lang="en-US" altLang="en-US" b="1" dirty="0">
                <a:solidFill>
                  <a:srgbClr val="FF0000"/>
                </a:solidFill>
              </a:rPr>
              <a:t>-A INPUT –s 172.29.1.9 –d 192.168.12.210 –p </a:t>
            </a:r>
            <a:r>
              <a:rPr lang="en-US" altLang="en-US" b="1" dirty="0" err="1">
                <a:solidFill>
                  <a:srgbClr val="FF0000"/>
                </a:solidFill>
              </a:rPr>
              <a:t>tcp</a:t>
            </a:r>
            <a:r>
              <a:rPr lang="en-US" altLang="en-US" b="1" dirty="0">
                <a:solidFill>
                  <a:srgbClr val="FF0000"/>
                </a:solidFill>
              </a:rPr>
              <a:t> –m </a:t>
            </a:r>
            <a:r>
              <a:rPr lang="en-US" altLang="en-US" b="1" err="1">
                <a:solidFill>
                  <a:srgbClr val="FF0000"/>
                </a:solidFill>
              </a:rPr>
              <a:t>tcp</a:t>
            </a:r>
            <a:r>
              <a:rPr lang="en-US" altLang="en-US" b="1">
                <a:solidFill>
                  <a:srgbClr val="FF0000"/>
                </a:solidFill>
              </a:rPr>
              <a:t> --</a:t>
            </a:r>
            <a:r>
              <a:rPr lang="en-US" altLang="en-US" b="1" dirty="0">
                <a:solidFill>
                  <a:srgbClr val="FF0000"/>
                </a:solidFill>
              </a:rPr>
              <a:t>s</a:t>
            </a:r>
            <a:r>
              <a:rPr lang="en-US" altLang="en-US" b="1">
                <a:solidFill>
                  <a:srgbClr val="FF0000"/>
                </a:solidFill>
              </a:rPr>
              <a:t>port </a:t>
            </a:r>
            <a:r>
              <a:rPr lang="en-US" altLang="en-US" b="1" dirty="0">
                <a:solidFill>
                  <a:srgbClr val="FF0000"/>
                </a:solidFill>
              </a:rPr>
              <a:t>1024:5000 --</a:t>
            </a:r>
            <a:r>
              <a:rPr lang="en-US" altLang="en-US" b="1" dirty="0" err="1">
                <a:solidFill>
                  <a:srgbClr val="FF0000"/>
                </a:solidFill>
              </a:rPr>
              <a:t>dport</a:t>
            </a:r>
            <a:r>
              <a:rPr lang="en-US" altLang="en-US" b="1" dirty="0">
                <a:solidFill>
                  <a:srgbClr val="FF0000"/>
                </a:solidFill>
              </a:rPr>
              <a:t> 22 –j REJECT</a:t>
            </a:r>
          </a:p>
          <a:p>
            <a:pPr algn="just">
              <a:lnSpc>
                <a:spcPct val="80000"/>
              </a:lnSpc>
              <a:buNone/>
            </a:pPr>
            <a:endParaRPr lang="en-US" altLang="en-US" b="1" u="sng" dirty="0"/>
          </a:p>
          <a:p>
            <a:pPr algn="just">
              <a:lnSpc>
                <a:spcPct val="80000"/>
              </a:lnSpc>
              <a:buNone/>
            </a:pPr>
            <a:r>
              <a:rPr lang="en-US" altLang="en-US" b="1" u="sng" dirty="0" err="1"/>
              <a:t>Ví</a:t>
            </a:r>
            <a:r>
              <a:rPr lang="en-US" altLang="en-US" b="1" u="sng" dirty="0"/>
              <a:t> </a:t>
            </a:r>
            <a:r>
              <a:rPr lang="en-US" altLang="en-US" b="1" u="sng" dirty="0" err="1"/>
              <a:t>Dụ</a:t>
            </a:r>
            <a:r>
              <a:rPr lang="en-US" altLang="en-US" b="1" u="sng" dirty="0"/>
              <a:t> 9</a:t>
            </a:r>
            <a:r>
              <a:rPr lang="en-US" altLang="en-US" dirty="0"/>
              <a:t>: </a:t>
            </a:r>
            <a:r>
              <a:rPr lang="en-US" altLang="en-US" dirty="0" err="1"/>
              <a:t>Cấm</a:t>
            </a:r>
            <a:r>
              <a:rPr lang="en-US" altLang="en-US" dirty="0"/>
              <a:t> </a:t>
            </a:r>
            <a:r>
              <a:rPr lang="en-US" altLang="en-US" dirty="0" err="1"/>
              <a:t>máy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ip</a:t>
            </a:r>
            <a:r>
              <a:rPr lang="en-US" altLang="en-US" dirty="0"/>
              <a:t> 172.29.11.2 </a:t>
            </a:r>
            <a:r>
              <a:rPr lang="en-US" altLang="en-US" dirty="0" err="1"/>
              <a:t>truy</a:t>
            </a:r>
            <a:r>
              <a:rPr lang="en-US" altLang="en-US" dirty="0"/>
              <a:t> </a:t>
            </a:r>
            <a:r>
              <a:rPr lang="en-US" altLang="en-US" dirty="0" err="1"/>
              <a:t>vấn</a:t>
            </a:r>
            <a:r>
              <a:rPr lang="en-US" altLang="en-US" dirty="0"/>
              <a:t> DNS Server </a:t>
            </a:r>
            <a:r>
              <a:rPr lang="en-US" altLang="en-US" err="1"/>
              <a:t>và</a:t>
            </a:r>
            <a:r>
              <a:rPr lang="en-US" altLang="en-US"/>
              <a:t>  máy 172.29.11.2 không được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làm</a:t>
            </a:r>
            <a:r>
              <a:rPr lang="en-US" altLang="en-US" dirty="0"/>
              <a:t> secondary (backup </a:t>
            </a:r>
            <a:r>
              <a:rPr lang="en-US" altLang="en-US" dirty="0" err="1"/>
              <a:t>dns</a:t>
            </a:r>
            <a:r>
              <a:rPr lang="en-US" altLang="en-US" dirty="0"/>
              <a:t>)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/>
              <a:t>Server. </a:t>
            </a:r>
            <a:endParaRPr lang="en-US" altLang="en-US" b="1" dirty="0"/>
          </a:p>
          <a:p>
            <a:pPr>
              <a:lnSpc>
                <a:spcPct val="80000"/>
              </a:lnSpc>
              <a:buNone/>
            </a:pPr>
            <a:r>
              <a:rPr lang="en-US" altLang="en-US" b="1" dirty="0"/>
              <a:t>	</a:t>
            </a:r>
            <a:r>
              <a:rPr lang="en-US" altLang="en-US" b="1" dirty="0">
                <a:solidFill>
                  <a:srgbClr val="FF0000"/>
                </a:solidFill>
              </a:rPr>
              <a:t>-A INPUT –s 172.29.11.2 –d 192.168.12.210 –p </a:t>
            </a:r>
            <a:r>
              <a:rPr lang="en-US" altLang="en-US" b="1" dirty="0" err="1">
                <a:solidFill>
                  <a:srgbClr val="FF0000"/>
                </a:solidFill>
              </a:rPr>
              <a:t>udp</a:t>
            </a:r>
            <a:r>
              <a:rPr lang="en-US" altLang="en-US" b="1" dirty="0">
                <a:solidFill>
                  <a:srgbClr val="FF0000"/>
                </a:solidFill>
              </a:rPr>
              <a:t> –m </a:t>
            </a:r>
            <a:r>
              <a:rPr lang="en-US" altLang="en-US" b="1" dirty="0" err="1">
                <a:solidFill>
                  <a:srgbClr val="FF0000"/>
                </a:solidFill>
              </a:rPr>
              <a:t>udp</a:t>
            </a:r>
            <a:r>
              <a:rPr lang="en-US" altLang="en-US" b="1" dirty="0">
                <a:solidFill>
                  <a:srgbClr val="FF0000"/>
                </a:solidFill>
              </a:rPr>
              <a:t> --</a:t>
            </a:r>
            <a:r>
              <a:rPr lang="en-US" altLang="en-US" b="1" dirty="0" err="1">
                <a:solidFill>
                  <a:srgbClr val="FF0000"/>
                </a:solidFill>
              </a:rPr>
              <a:t>dport</a:t>
            </a:r>
            <a:r>
              <a:rPr lang="en-US" altLang="en-US" b="1" dirty="0">
                <a:solidFill>
                  <a:srgbClr val="FF0000"/>
                </a:solidFill>
              </a:rPr>
              <a:t>  53 –j REJECT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	-A INPUT –s 172.29.11.2 –d 192.168.12.210 –p </a:t>
            </a:r>
            <a:r>
              <a:rPr lang="en-US" altLang="en-US" b="1" dirty="0" err="1">
                <a:solidFill>
                  <a:srgbClr val="FF0000"/>
                </a:solidFill>
              </a:rPr>
              <a:t>tcp</a:t>
            </a:r>
            <a:r>
              <a:rPr lang="en-US" altLang="en-US" b="1" dirty="0">
                <a:solidFill>
                  <a:srgbClr val="FF0000"/>
                </a:solidFill>
              </a:rPr>
              <a:t> –m </a:t>
            </a:r>
            <a:r>
              <a:rPr lang="en-US" altLang="en-US" b="1" dirty="0" err="1">
                <a:solidFill>
                  <a:srgbClr val="FF0000"/>
                </a:solidFill>
              </a:rPr>
              <a:t>tcp</a:t>
            </a:r>
            <a:r>
              <a:rPr lang="en-US" altLang="en-US" b="1" dirty="0">
                <a:solidFill>
                  <a:srgbClr val="FF0000"/>
                </a:solidFill>
              </a:rPr>
              <a:t> --</a:t>
            </a:r>
            <a:r>
              <a:rPr lang="en-US" altLang="en-US" b="1" dirty="0" err="1">
                <a:solidFill>
                  <a:srgbClr val="FF0000"/>
                </a:solidFill>
              </a:rPr>
              <a:t>dport</a:t>
            </a:r>
            <a:r>
              <a:rPr lang="en-US" altLang="en-US" b="1" dirty="0">
                <a:solidFill>
                  <a:srgbClr val="FF0000"/>
                </a:solidFill>
              </a:rPr>
              <a:t>  53 –j REJECT</a:t>
            </a:r>
            <a:endParaRPr lang="vi-VN" alt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95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 err="1">
                <a:cs typeface="Times New Roman" pitchFamily="18" charset="0"/>
              </a:rPr>
              <a:t>Sử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dụng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bảng</a:t>
            </a:r>
            <a:r>
              <a:rPr lang="en-US" sz="4000" dirty="0">
                <a:cs typeface="Times New Roman" pitchFamily="18" charset="0"/>
              </a:rPr>
              <a:t> Filter </a:t>
            </a:r>
            <a:r>
              <a:rPr lang="en-US" sz="4000" dirty="0" err="1">
                <a:cs typeface="Times New Roman" pitchFamily="18" charset="0"/>
              </a:rPr>
              <a:t>làm</a:t>
            </a:r>
            <a:r>
              <a:rPr lang="en-US" sz="4000" dirty="0">
                <a:cs typeface="Times New Roman" pitchFamily="18" charset="0"/>
              </a:rPr>
              <a:t> firewall (</a:t>
            </a:r>
            <a:r>
              <a:rPr lang="en-US" sz="4000" dirty="0" err="1">
                <a:cs typeface="Times New Roman" pitchFamily="18" charset="0"/>
              </a:rPr>
              <a:t>tt</a:t>
            </a:r>
            <a:r>
              <a:rPr lang="en-US" sz="4000" dirty="0">
                <a:cs typeface="Times New Roman" pitchFamily="18" charset="0"/>
              </a:rPr>
              <a:t>.)</a:t>
            </a:r>
            <a:endParaRPr lang="vi-VN" sz="4000" dirty="0">
              <a:solidFill>
                <a:srgbClr val="0000FF"/>
              </a:solidFill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87338" y="1520825"/>
            <a:ext cx="8475662" cy="5337175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b="1" u="sng" dirty="0" err="1"/>
              <a:t>Ví</a:t>
            </a:r>
            <a:r>
              <a:rPr lang="en-US" altLang="en-US" sz="2800" b="1" u="sng" dirty="0"/>
              <a:t> </a:t>
            </a:r>
            <a:r>
              <a:rPr lang="en-US" altLang="en-US" sz="2800" b="1" u="sng" dirty="0" err="1"/>
              <a:t>Dụ</a:t>
            </a:r>
            <a:r>
              <a:rPr lang="en-US" altLang="en-US" sz="2800" b="1" u="sng" dirty="0"/>
              <a:t> 7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Cấm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tính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ip</a:t>
            </a:r>
            <a:r>
              <a:rPr lang="en-US" altLang="en-US" sz="2800" dirty="0"/>
              <a:t> 172.29.12.2 </a:t>
            </a:r>
            <a:r>
              <a:rPr lang="en-US" altLang="en-US" sz="2800" dirty="0" err="1"/>
              <a:t>truy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xuất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đến</a:t>
            </a:r>
            <a:r>
              <a:rPr lang="en-US" altLang="en-US" sz="2800" dirty="0"/>
              <a:t> server </a:t>
            </a:r>
            <a:r>
              <a:rPr lang="en-US" altLang="en-US" sz="2800" dirty="0" err="1"/>
              <a:t>dùng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giao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thức</a:t>
            </a:r>
            <a:r>
              <a:rPr lang="en-US" altLang="en-US" sz="2800" dirty="0"/>
              <a:t> UDP,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vẫn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phép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này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truy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xuất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những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dịch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vụ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dùng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giao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thức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như</a:t>
            </a:r>
            <a:r>
              <a:rPr lang="en-US" altLang="en-US" sz="2800" dirty="0"/>
              <a:t> TCP, ICMP,…</a:t>
            </a:r>
            <a:endParaRPr lang="en-US" altLang="en-US" sz="28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b="1" dirty="0"/>
              <a:t>	</a:t>
            </a:r>
            <a:r>
              <a:rPr lang="en-US" altLang="en-US" sz="2800" b="1" dirty="0">
                <a:solidFill>
                  <a:srgbClr val="FF0000"/>
                </a:solidFill>
              </a:rPr>
              <a:t>-A INPUT –s 172.29.12.2 –d 192.168.12.210 –p </a:t>
            </a:r>
            <a:r>
              <a:rPr lang="en-US" altLang="en-US" sz="2800" b="1" dirty="0" err="1">
                <a:solidFill>
                  <a:srgbClr val="FF0000"/>
                </a:solidFill>
              </a:rPr>
              <a:t>udp</a:t>
            </a:r>
            <a:r>
              <a:rPr lang="en-US" altLang="en-US" sz="2800" b="1" dirty="0">
                <a:solidFill>
                  <a:srgbClr val="FF0000"/>
                </a:solidFill>
              </a:rPr>
              <a:t> –m </a:t>
            </a:r>
            <a:r>
              <a:rPr lang="en-US" altLang="en-US" sz="2800" b="1" dirty="0" err="1">
                <a:solidFill>
                  <a:srgbClr val="FF0000"/>
                </a:solidFill>
              </a:rPr>
              <a:t>udp</a:t>
            </a:r>
            <a:r>
              <a:rPr lang="en-US" altLang="en-US" sz="2800" b="1" dirty="0">
                <a:solidFill>
                  <a:srgbClr val="FF0000"/>
                </a:solidFill>
              </a:rPr>
              <a:t> –j REJECT</a:t>
            </a:r>
            <a:endParaRPr lang="en-US" altLang="en-US" sz="2800" b="1" u="sng" dirty="0">
              <a:solidFill>
                <a:srgbClr val="FF0000"/>
              </a:solidFill>
            </a:endParaRPr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800" b="1" u="sng" dirty="0"/>
          </a:p>
          <a:p>
            <a:pPr algn="just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b="1" u="sng" dirty="0" err="1"/>
              <a:t>Ví</a:t>
            </a:r>
            <a:r>
              <a:rPr lang="en-US" altLang="en-US" sz="2800" b="1" u="sng" dirty="0"/>
              <a:t> </a:t>
            </a:r>
            <a:r>
              <a:rPr lang="en-US" altLang="en-US" sz="2800" b="1" u="sng" dirty="0" err="1"/>
              <a:t>Dụ</a:t>
            </a:r>
            <a:r>
              <a:rPr lang="en-US" altLang="en-US" sz="2800" b="1" u="sng" dirty="0"/>
              <a:t> 8</a:t>
            </a:r>
            <a:r>
              <a:rPr lang="en-US" altLang="en-US" sz="2800" dirty="0"/>
              <a:t>: </a:t>
            </a:r>
            <a:r>
              <a:rPr lang="en-US" altLang="en-US" sz="2800" dirty="0" err="1"/>
              <a:t>Cấm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tính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ip</a:t>
            </a:r>
            <a:r>
              <a:rPr lang="en-US" altLang="en-US" sz="2800" dirty="0"/>
              <a:t> 172.29.11.2 </a:t>
            </a:r>
            <a:r>
              <a:rPr lang="en-US" altLang="en-US" sz="2800" dirty="0" err="1"/>
              <a:t>truy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vấn</a:t>
            </a:r>
            <a:r>
              <a:rPr lang="en-US" altLang="en-US" sz="2800" dirty="0"/>
              <a:t> DNS Server </a:t>
            </a:r>
            <a:r>
              <a:rPr lang="en-US" altLang="en-US" sz="2800" dirty="0" err="1"/>
              <a:t>nhưng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vẫn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phép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172.29.11.2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phép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làm</a:t>
            </a:r>
            <a:r>
              <a:rPr lang="en-US" altLang="en-US" sz="2800" dirty="0"/>
              <a:t> secondary (backup </a:t>
            </a:r>
            <a:r>
              <a:rPr lang="en-US" altLang="en-US" sz="2800" dirty="0" err="1"/>
              <a:t>dns</a:t>
            </a:r>
            <a:r>
              <a:rPr lang="en-US" altLang="en-US" sz="2800" dirty="0"/>
              <a:t>)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Server.</a:t>
            </a:r>
            <a:endParaRPr lang="en-US" altLang="en-US" sz="28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solidFill>
                  <a:srgbClr val="FF0000"/>
                </a:solidFill>
              </a:rPr>
              <a:t>	-A INPUT –s 172.29.11.2 –d 192.168.12.210 –p </a:t>
            </a:r>
            <a:r>
              <a:rPr lang="en-US" altLang="en-US" sz="2800" b="1" dirty="0" err="1">
                <a:solidFill>
                  <a:srgbClr val="FF0000"/>
                </a:solidFill>
              </a:rPr>
              <a:t>udp</a:t>
            </a:r>
            <a:r>
              <a:rPr lang="en-US" altLang="en-US" sz="2800" b="1" dirty="0">
                <a:solidFill>
                  <a:srgbClr val="FF0000"/>
                </a:solidFill>
              </a:rPr>
              <a:t> –m </a:t>
            </a:r>
            <a:r>
              <a:rPr lang="en-US" altLang="en-US" sz="2800" b="1" dirty="0" err="1">
                <a:solidFill>
                  <a:srgbClr val="FF0000"/>
                </a:solidFill>
              </a:rPr>
              <a:t>udp</a:t>
            </a:r>
            <a:r>
              <a:rPr lang="en-US" altLang="en-US" sz="2800" b="1" dirty="0">
                <a:solidFill>
                  <a:srgbClr val="FF0000"/>
                </a:solidFill>
              </a:rPr>
              <a:t> --</a:t>
            </a:r>
            <a:r>
              <a:rPr lang="en-US" altLang="en-US" sz="2800" b="1" dirty="0" err="1">
                <a:solidFill>
                  <a:srgbClr val="FF0000"/>
                </a:solidFill>
              </a:rPr>
              <a:t>dport</a:t>
            </a:r>
            <a:r>
              <a:rPr lang="en-US" altLang="en-US" sz="2800" b="1" dirty="0">
                <a:solidFill>
                  <a:srgbClr val="FF0000"/>
                </a:solidFill>
              </a:rPr>
              <a:t>  53 –j REJECT</a:t>
            </a:r>
            <a:endParaRPr lang="en-US" altLang="en-US" sz="2800" b="1" u="sng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86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 err="1">
                <a:cs typeface="Times New Roman" pitchFamily="18" charset="0"/>
              </a:rPr>
              <a:t>Sử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dụng</a:t>
            </a:r>
            <a:r>
              <a:rPr lang="en-US" sz="4000" dirty="0">
                <a:cs typeface="Times New Roman" pitchFamily="18" charset="0"/>
              </a:rPr>
              <a:t> </a:t>
            </a:r>
            <a:r>
              <a:rPr lang="en-US" sz="4000" dirty="0" err="1">
                <a:cs typeface="Times New Roman" pitchFamily="18" charset="0"/>
              </a:rPr>
              <a:t>bảng</a:t>
            </a:r>
            <a:r>
              <a:rPr lang="en-US" sz="4000" dirty="0">
                <a:cs typeface="Times New Roman" pitchFamily="18" charset="0"/>
              </a:rPr>
              <a:t> Filter </a:t>
            </a:r>
            <a:r>
              <a:rPr lang="en-US" sz="4000" dirty="0" err="1">
                <a:cs typeface="Times New Roman" pitchFamily="18" charset="0"/>
              </a:rPr>
              <a:t>làm</a:t>
            </a:r>
            <a:r>
              <a:rPr lang="en-US" sz="4000" dirty="0">
                <a:cs typeface="Times New Roman" pitchFamily="18" charset="0"/>
              </a:rPr>
              <a:t> firewall (</a:t>
            </a:r>
            <a:r>
              <a:rPr lang="en-US" sz="4000" dirty="0" err="1">
                <a:cs typeface="Times New Roman" pitchFamily="18" charset="0"/>
              </a:rPr>
              <a:t>tt</a:t>
            </a:r>
            <a:r>
              <a:rPr lang="en-US" sz="4000" dirty="0">
                <a:cs typeface="Times New Roman" pitchFamily="18" charset="0"/>
              </a:rPr>
              <a:t>.)</a:t>
            </a:r>
            <a:endParaRPr lang="vi-VN" sz="4000" dirty="0">
              <a:solidFill>
                <a:srgbClr val="0000FF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57338"/>
            <a:ext cx="8439150" cy="4919662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en-US" sz="2400" b="1" u="sng" dirty="0" err="1"/>
              <a:t>Ví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Dụ</a:t>
            </a:r>
            <a:r>
              <a:rPr lang="en-US" altLang="en-US" sz="2400" b="1" u="sng" dirty="0"/>
              <a:t> 9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Cấm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máy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ip</a:t>
            </a:r>
            <a:r>
              <a:rPr lang="en-US" altLang="en-US" sz="2400" dirty="0"/>
              <a:t> 172.29.11.1 </a:t>
            </a:r>
            <a:r>
              <a:rPr lang="en-US" altLang="en-US" sz="2400" b="1" dirty="0"/>
              <a:t>ping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tới</a:t>
            </a:r>
            <a:r>
              <a:rPr lang="en-US" altLang="en-US" sz="2400" dirty="0"/>
              <a:t> Server. </a:t>
            </a:r>
            <a:r>
              <a:rPr lang="en-US" altLang="en-US" sz="2400" dirty="0" err="1"/>
              <a:t>Trước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dòng</a:t>
            </a:r>
            <a:r>
              <a:rPr lang="en-US" altLang="en-US" sz="2400" dirty="0"/>
              <a:t>: </a:t>
            </a:r>
            <a:r>
              <a:rPr lang="en-US" altLang="en-US" sz="2400" dirty="0">
                <a:solidFill>
                  <a:srgbClr val="FF0000"/>
                </a:solidFill>
              </a:rPr>
              <a:t>-A INPUT -p </a:t>
            </a:r>
            <a:r>
              <a:rPr lang="en-US" altLang="en-US" sz="2400" dirty="0" err="1">
                <a:solidFill>
                  <a:srgbClr val="FF0000"/>
                </a:solidFill>
              </a:rPr>
              <a:t>icmp</a:t>
            </a:r>
            <a:r>
              <a:rPr lang="en-US" altLang="en-US" sz="2400" dirty="0">
                <a:solidFill>
                  <a:srgbClr val="FF0000"/>
                </a:solidFill>
              </a:rPr>
              <a:t> --</a:t>
            </a:r>
            <a:r>
              <a:rPr lang="en-US" altLang="en-US" sz="2400" dirty="0" err="1">
                <a:solidFill>
                  <a:srgbClr val="FF0000"/>
                </a:solidFill>
              </a:rPr>
              <a:t>icmp</a:t>
            </a:r>
            <a:r>
              <a:rPr lang="en-US" altLang="en-US" sz="2400" dirty="0">
                <a:solidFill>
                  <a:srgbClr val="FF0000"/>
                </a:solidFill>
              </a:rPr>
              <a:t>-type any -j ACCEPT</a:t>
            </a:r>
            <a:r>
              <a:rPr lang="en-US" altLang="en-US" sz="2400" dirty="0"/>
              <a:t>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	Ta </a:t>
            </a:r>
            <a:r>
              <a:rPr lang="en-US" altLang="en-US" sz="2400" dirty="0" err="1"/>
              <a:t>khai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báo</a:t>
            </a:r>
            <a:r>
              <a:rPr lang="en-US" altLang="en-US" sz="2400" dirty="0"/>
              <a:t>: </a:t>
            </a:r>
            <a:endParaRPr lang="en-US" altLang="en-US" sz="2400" b="1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FF0000"/>
                </a:solidFill>
              </a:rPr>
              <a:t>-A INPUT –s 172.29.11.1 -p </a:t>
            </a:r>
            <a:r>
              <a:rPr lang="en-US" altLang="en-US" sz="2400" b="1" dirty="0" err="1">
                <a:solidFill>
                  <a:srgbClr val="FF0000"/>
                </a:solidFill>
              </a:rPr>
              <a:t>icmp</a:t>
            </a:r>
            <a:r>
              <a:rPr lang="en-US" altLang="en-US" sz="2400" b="1" dirty="0">
                <a:solidFill>
                  <a:srgbClr val="FF0000"/>
                </a:solidFill>
              </a:rPr>
              <a:t> --</a:t>
            </a:r>
            <a:r>
              <a:rPr lang="en-US" altLang="en-US" sz="2400" b="1" dirty="0" err="1">
                <a:solidFill>
                  <a:srgbClr val="FF0000"/>
                </a:solidFill>
              </a:rPr>
              <a:t>icmp</a:t>
            </a:r>
            <a:r>
              <a:rPr lang="en-US" altLang="en-US" sz="2400" b="1" dirty="0">
                <a:solidFill>
                  <a:srgbClr val="FF0000"/>
                </a:solidFill>
              </a:rPr>
              <a:t>-type any -j REJECT  </a:t>
            </a:r>
            <a:endParaRPr lang="en-US" altLang="en-US" sz="2400" b="1" u="sng" dirty="0">
              <a:solidFill>
                <a:srgbClr val="FF0000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en-US" sz="2400" b="1" u="sng" dirty="0">
              <a:solidFill>
                <a:srgbClr val="FF0000"/>
              </a:solidFill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en-US" sz="2400" b="1" u="sng" dirty="0" err="1"/>
              <a:t>Ví</a:t>
            </a:r>
            <a:r>
              <a:rPr lang="en-US" altLang="en-US" sz="2400" b="1" u="sng" dirty="0"/>
              <a:t> </a:t>
            </a:r>
            <a:r>
              <a:rPr lang="en-US" altLang="en-US" sz="2400" b="1" u="sng" dirty="0" err="1"/>
              <a:t>Dụ</a:t>
            </a:r>
            <a:r>
              <a:rPr lang="en-US" altLang="en-US" sz="2400" b="1" u="sng" dirty="0"/>
              <a:t> 10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phủ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 (! </a:t>
            </a:r>
            <a:r>
              <a:rPr lang="en-US" altLang="en-US" sz="2400" dirty="0" err="1"/>
              <a:t>Dấu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chấm</a:t>
            </a:r>
            <a:r>
              <a:rPr lang="en-US" altLang="en-US" sz="2400" dirty="0"/>
              <a:t> thang)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rule. </a:t>
            </a:r>
            <a:r>
              <a:rPr lang="en-US" altLang="en-US" sz="2400" dirty="0" err="1"/>
              <a:t>Ví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cấm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máy</a:t>
            </a:r>
            <a:r>
              <a:rPr lang="en-US" altLang="en-US" sz="2400" dirty="0"/>
              <a:t> </a:t>
            </a:r>
            <a:r>
              <a:rPr lang="en-US" altLang="en-US" sz="2400" b="1" dirty="0" err="1"/>
              <a:t>trừ</a:t>
            </a:r>
            <a:r>
              <a:rPr lang="en-US" altLang="en-US" sz="2400" dirty="0"/>
              <a:t> IP 172.29.11.1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phép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truy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cập</a:t>
            </a:r>
            <a:r>
              <a:rPr lang="en-US" altLang="en-US" sz="2400" dirty="0"/>
              <a:t> web. </a:t>
            </a:r>
            <a:endParaRPr lang="en-US" altLang="en-US" sz="2400" b="1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 b="1" dirty="0"/>
              <a:t>	</a:t>
            </a:r>
            <a:r>
              <a:rPr lang="en-US" altLang="en-US" sz="2400" b="1" dirty="0">
                <a:solidFill>
                  <a:srgbClr val="FF0000"/>
                </a:solidFill>
              </a:rPr>
              <a:t>-A INPUT –s  ! 172.29.11.1 -p </a:t>
            </a:r>
            <a:r>
              <a:rPr lang="en-US" altLang="en-US" sz="2400" b="1" dirty="0" err="1">
                <a:solidFill>
                  <a:srgbClr val="FF0000"/>
                </a:solidFill>
              </a:rPr>
              <a:t>tcp</a:t>
            </a:r>
            <a:r>
              <a:rPr lang="en-US" altLang="en-US" sz="2400" b="1" dirty="0">
                <a:solidFill>
                  <a:srgbClr val="FF0000"/>
                </a:solidFill>
              </a:rPr>
              <a:t> -m </a:t>
            </a:r>
            <a:r>
              <a:rPr lang="en-US" altLang="en-US" sz="2400" b="1" dirty="0" err="1">
                <a:solidFill>
                  <a:srgbClr val="FF0000"/>
                </a:solidFill>
              </a:rPr>
              <a:t>tcp</a:t>
            </a:r>
            <a:r>
              <a:rPr lang="en-US" altLang="en-US" sz="2400" b="1" dirty="0">
                <a:solidFill>
                  <a:srgbClr val="FF0000"/>
                </a:solidFill>
              </a:rPr>
              <a:t> --</a:t>
            </a:r>
            <a:r>
              <a:rPr lang="en-US" altLang="en-US" sz="2400" b="1" dirty="0" err="1">
                <a:solidFill>
                  <a:srgbClr val="FF0000"/>
                </a:solidFill>
              </a:rPr>
              <a:t>dport</a:t>
            </a:r>
            <a:r>
              <a:rPr lang="en-US" altLang="en-US" sz="2400" b="1" dirty="0">
                <a:solidFill>
                  <a:srgbClr val="FF0000"/>
                </a:solidFill>
              </a:rPr>
              <a:t>  www -j REJECT </a:t>
            </a:r>
            <a:endParaRPr lang="vi-V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790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152400"/>
            <a:ext cx="8280400" cy="1044575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4400" dirty="0" err="1"/>
              <a:t>Cách</a:t>
            </a:r>
            <a:r>
              <a:rPr lang="en-US" altLang="en-US" sz="4400" dirty="0"/>
              <a:t> </a:t>
            </a:r>
            <a:r>
              <a:rPr lang="en-US" altLang="en-US" sz="4400" dirty="0" err="1"/>
              <a:t>sử</a:t>
            </a:r>
            <a:r>
              <a:rPr lang="en-US" altLang="en-US" sz="4400" dirty="0"/>
              <a:t> </a:t>
            </a:r>
            <a:r>
              <a:rPr lang="en-US" altLang="en-US" sz="4400" dirty="0" err="1"/>
              <a:t>dụng</a:t>
            </a:r>
            <a:r>
              <a:rPr lang="en-US" altLang="en-US" sz="4400" dirty="0"/>
              <a:t> </a:t>
            </a:r>
            <a:r>
              <a:rPr lang="en-US" altLang="en-US" sz="4400" dirty="0" err="1"/>
              <a:t>bảng</a:t>
            </a:r>
            <a:r>
              <a:rPr lang="en-US" altLang="en-US" sz="4400" dirty="0"/>
              <a:t> NAT</a:t>
            </a:r>
            <a:endParaRPr lang="vi-VN" altLang="en-US" sz="440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92263"/>
            <a:ext cx="8439150" cy="5265737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fr-FR" altLang="en-US" sz="2800" dirty="0"/>
              <a:t>	</a:t>
            </a:r>
            <a:r>
              <a:rPr lang="fr-FR" altLang="en-US" sz="2800" dirty="0" err="1"/>
              <a:t>Trong</a:t>
            </a:r>
            <a:r>
              <a:rPr lang="fr-FR" altLang="en-US" sz="2800" dirty="0"/>
              <a:t> file (/</a:t>
            </a:r>
            <a:r>
              <a:rPr lang="fr-FR" altLang="en-US" sz="2800" dirty="0" err="1"/>
              <a:t>etc</a:t>
            </a:r>
            <a:r>
              <a:rPr lang="fr-FR" altLang="en-US" sz="2800" dirty="0"/>
              <a:t>/</a:t>
            </a:r>
            <a:r>
              <a:rPr lang="fr-FR" altLang="en-US" sz="2800" dirty="0" err="1"/>
              <a:t>sysconfig</a:t>
            </a:r>
            <a:r>
              <a:rPr lang="fr-FR" altLang="en-US" sz="2800" dirty="0"/>
              <a:t>/</a:t>
            </a:r>
            <a:r>
              <a:rPr lang="fr-FR" altLang="en-US" sz="2800" dirty="0" err="1"/>
              <a:t>iptables</a:t>
            </a:r>
            <a:r>
              <a:rPr lang="fr-FR" altLang="en-US" sz="2800" dirty="0"/>
              <a:t>), ở </a:t>
            </a:r>
            <a:r>
              <a:rPr lang="fr-FR" altLang="en-US" sz="2800" dirty="0" err="1"/>
              <a:t>cuối</a:t>
            </a:r>
            <a:r>
              <a:rPr lang="fr-FR" altLang="en-US" sz="2800" dirty="0"/>
              <a:t> file </a:t>
            </a:r>
            <a:r>
              <a:rPr lang="fr-FR" altLang="en-US" sz="2800" dirty="0" err="1"/>
              <a:t>khai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báo</a:t>
            </a:r>
            <a:r>
              <a:rPr lang="fr-FR" altLang="en-US" sz="2800" dirty="0"/>
              <a:t> </a:t>
            </a:r>
            <a:r>
              <a:rPr lang="fr-FR" altLang="en-US" sz="2800" dirty="0" err="1"/>
              <a:t>như</a:t>
            </a:r>
            <a:r>
              <a:rPr lang="fr-FR" altLang="en-US" sz="2800" dirty="0"/>
              <a:t> </a:t>
            </a:r>
            <a:r>
              <a:rPr lang="fr-FR" altLang="en-US" sz="2800" dirty="0" err="1"/>
              <a:t>sau</a:t>
            </a:r>
            <a:r>
              <a:rPr lang="fr-FR" altLang="en-US" sz="2800" dirty="0"/>
              <a:t>: </a:t>
            </a:r>
            <a:r>
              <a:rPr lang="fr-FR" altLang="en-US" sz="2800" dirty="0">
                <a:solidFill>
                  <a:srgbClr val="FF0000"/>
                </a:solidFill>
              </a:rPr>
              <a:t>*</a:t>
            </a:r>
            <a:r>
              <a:rPr lang="fr-FR" altLang="en-US" sz="2800" dirty="0" err="1">
                <a:solidFill>
                  <a:srgbClr val="FF0000"/>
                </a:solidFill>
              </a:rPr>
              <a:t>nat</a:t>
            </a:r>
            <a:endParaRPr lang="fr-FR" altLang="en-US" sz="2800" dirty="0">
              <a:solidFill>
                <a:srgbClr val="FF0000"/>
              </a:solidFill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fr-FR" altLang="en-US" sz="2800" dirty="0"/>
              <a:t>	</a:t>
            </a:r>
            <a:r>
              <a:rPr lang="fr-FR" altLang="en-US" sz="2800" dirty="0" err="1"/>
              <a:t>sau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từ</a:t>
            </a:r>
            <a:r>
              <a:rPr lang="fr-FR" altLang="en-US" sz="2800" dirty="0"/>
              <a:t> *</a:t>
            </a:r>
            <a:r>
              <a:rPr lang="fr-FR" altLang="en-US" sz="2800" dirty="0" err="1"/>
              <a:t>nat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sẽ</a:t>
            </a:r>
            <a:r>
              <a:rPr lang="fr-FR" altLang="en-US" sz="2800" dirty="0"/>
              <a:t> là </a:t>
            </a:r>
            <a:r>
              <a:rPr lang="fr-FR" altLang="en-US" sz="2800" dirty="0" err="1"/>
              <a:t>các</a:t>
            </a:r>
            <a:r>
              <a:rPr lang="fr-FR" altLang="en-US" sz="2800" dirty="0"/>
              <a:t> </a:t>
            </a:r>
            <a:r>
              <a:rPr lang="fr-FR" altLang="en-US" sz="2800" dirty="0" err="1"/>
              <a:t>rule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của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bảng</a:t>
            </a:r>
            <a:r>
              <a:rPr lang="fr-FR" altLang="en-US" sz="2800" dirty="0"/>
              <a:t> NAT</a:t>
            </a:r>
            <a:endParaRPr lang="fr-FR" altLang="en-US" sz="2800" b="1" u="sng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fr-FR" altLang="en-US" sz="2400" dirty="0">
                <a:solidFill>
                  <a:srgbClr val="FF0000"/>
                </a:solidFill>
              </a:rPr>
              <a:t>	</a:t>
            </a:r>
            <a:r>
              <a:rPr lang="fr-FR" altLang="en-US" sz="2400" u="sng" dirty="0" err="1"/>
              <a:t>Lưu</a:t>
            </a:r>
            <a:r>
              <a:rPr lang="fr-FR" altLang="en-US" sz="2400" u="sng" dirty="0"/>
              <a:t> ý</a:t>
            </a:r>
            <a:r>
              <a:rPr lang="fr-FR" altLang="en-US" sz="2400" dirty="0"/>
              <a:t> :</a:t>
            </a:r>
            <a:r>
              <a:rPr lang="fr-FR" altLang="en-US" sz="2400" dirty="0">
                <a:solidFill>
                  <a:srgbClr val="FF0000"/>
                </a:solidFill>
              </a:rPr>
              <a:t> </a:t>
            </a:r>
            <a:r>
              <a:rPr lang="fr-FR" altLang="en-US" sz="2000" dirty="0" err="1"/>
              <a:t>Dùng</a:t>
            </a:r>
            <a:r>
              <a:rPr lang="fr-FR" altLang="en-US" sz="2000" dirty="0"/>
              <a:t> </a:t>
            </a:r>
            <a:r>
              <a:rPr lang="fr-FR" altLang="en-US" sz="2000" dirty="0" err="1"/>
              <a:t>lệnh</a:t>
            </a:r>
            <a:r>
              <a:rPr lang="fr-FR" altLang="en-US" sz="2400" dirty="0"/>
              <a:t> </a:t>
            </a:r>
            <a:r>
              <a:rPr lang="fr-FR" altLang="en-US" sz="2000" dirty="0">
                <a:solidFill>
                  <a:srgbClr val="FF0000"/>
                </a:solidFill>
              </a:rPr>
              <a:t>#</a:t>
            </a:r>
            <a:r>
              <a:rPr lang="fr-FR" altLang="en-US" sz="2000" dirty="0" err="1">
                <a:solidFill>
                  <a:srgbClr val="FF0000"/>
                </a:solidFill>
              </a:rPr>
              <a:t>sysctl</a:t>
            </a:r>
            <a:r>
              <a:rPr lang="fr-FR" altLang="en-US" sz="2000" dirty="0">
                <a:solidFill>
                  <a:srgbClr val="FF0000"/>
                </a:solidFill>
              </a:rPr>
              <a:t> -w net.ipv4.ip_forward=1</a:t>
            </a: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fr-FR" altLang="en-US" sz="2000" dirty="0"/>
              <a:t>	</a:t>
            </a:r>
            <a:r>
              <a:rPr lang="fr-FR" altLang="en-US" sz="2000" dirty="0" err="1"/>
              <a:t>hoặc</a:t>
            </a:r>
            <a:r>
              <a:rPr lang="fr-FR" altLang="en-US" sz="2000" dirty="0"/>
              <a:t> </a:t>
            </a:r>
            <a:r>
              <a:rPr lang="fr-FR" altLang="en-US" sz="2000" dirty="0" err="1"/>
              <a:t>dùng</a:t>
            </a:r>
            <a:r>
              <a:rPr lang="fr-FR" altLang="en-US" sz="2000" dirty="0"/>
              <a:t> </a:t>
            </a:r>
            <a:r>
              <a:rPr lang="fr-FR" altLang="en-US" sz="2000" dirty="0" err="1"/>
              <a:t>lệnh</a:t>
            </a:r>
            <a:r>
              <a:rPr lang="fr-FR" altLang="en-US" sz="2000" dirty="0"/>
              <a:t> </a:t>
            </a:r>
            <a:r>
              <a:rPr lang="fr-FR" altLang="en-US" sz="2000" dirty="0">
                <a:solidFill>
                  <a:srgbClr val="FF0000"/>
                </a:solidFill>
              </a:rPr>
              <a:t>#</a:t>
            </a:r>
            <a:r>
              <a:rPr lang="fr-FR" altLang="en-US" sz="2000" dirty="0" err="1">
                <a:solidFill>
                  <a:srgbClr val="FF0000"/>
                </a:solidFill>
              </a:rPr>
              <a:t>echo</a:t>
            </a:r>
            <a:r>
              <a:rPr lang="fr-FR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“1” </a:t>
            </a:r>
            <a:r>
              <a:rPr lang="fr-FR" altLang="en-US" sz="2000" dirty="0">
                <a:solidFill>
                  <a:srgbClr val="FF0000"/>
                </a:solidFill>
              </a:rPr>
              <a:t>/proc/</a:t>
            </a:r>
            <a:r>
              <a:rPr lang="fr-FR" altLang="en-US" sz="2000" dirty="0" err="1">
                <a:solidFill>
                  <a:srgbClr val="FF0000"/>
                </a:solidFill>
              </a:rPr>
              <a:t>sys</a:t>
            </a:r>
            <a:r>
              <a:rPr lang="fr-FR" altLang="en-US" sz="2000" dirty="0">
                <a:solidFill>
                  <a:srgbClr val="FF0000"/>
                </a:solidFill>
              </a:rPr>
              <a:t>/net/ipv4/</a:t>
            </a:r>
            <a:r>
              <a:rPr lang="fr-FR" altLang="en-US" sz="2000" dirty="0" err="1">
                <a:solidFill>
                  <a:srgbClr val="FF0000"/>
                </a:solidFill>
              </a:rPr>
              <a:t>ipforward</a:t>
            </a:r>
            <a:endParaRPr lang="fr-FR" altLang="en-US" sz="2000" dirty="0">
              <a:solidFill>
                <a:srgbClr val="FF0000"/>
              </a:solidFill>
            </a:endParaRPr>
          </a:p>
          <a:p>
            <a:pPr algn="just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fr-FR" altLang="en-US" sz="2800" b="1" u="sng" dirty="0" err="1"/>
              <a:t>Ví</a:t>
            </a:r>
            <a:r>
              <a:rPr lang="fr-FR" altLang="en-US" sz="2800" b="1" u="sng" dirty="0"/>
              <a:t> </a:t>
            </a:r>
            <a:r>
              <a:rPr lang="fr-FR" altLang="en-US" sz="2800" b="1" u="sng" dirty="0" err="1"/>
              <a:t>Dụ</a:t>
            </a:r>
            <a:r>
              <a:rPr lang="fr-FR" altLang="en-US" sz="2800" b="1" u="sng" dirty="0"/>
              <a:t> 1</a:t>
            </a:r>
            <a:r>
              <a:rPr lang="fr-FR" altLang="en-US" sz="2800" dirty="0"/>
              <a:t>: NAT 1 IP </a:t>
            </a:r>
            <a:r>
              <a:rPr lang="fr-FR" altLang="en-US" sz="2800" dirty="0" err="1"/>
              <a:t>thật</a:t>
            </a:r>
            <a:r>
              <a:rPr lang="fr-FR" altLang="en-US" sz="2800" dirty="0"/>
              <a:t> 203.162.5.2 </a:t>
            </a:r>
            <a:r>
              <a:rPr lang="fr-FR" altLang="en-US" sz="2800" dirty="0" err="1"/>
              <a:t>cho</a:t>
            </a:r>
            <a:r>
              <a:rPr lang="fr-FR" altLang="en-US" sz="2800" dirty="0"/>
              <a:t> </a:t>
            </a:r>
            <a:r>
              <a:rPr lang="fr-FR" altLang="en-US" sz="2800" dirty="0" err="1"/>
              <a:t>đường</a:t>
            </a:r>
            <a:r>
              <a:rPr lang="fr-FR" altLang="en-US" sz="2800" dirty="0"/>
              <a:t> </a:t>
            </a:r>
            <a:r>
              <a:rPr lang="fr-FR" altLang="en-US" sz="2800" dirty="0" err="1"/>
              <a:t>mạng</a:t>
            </a:r>
            <a:r>
              <a:rPr lang="fr-FR" altLang="en-US" sz="2800" dirty="0"/>
              <a:t> 192.168.10.0/24 </a:t>
            </a:r>
            <a:r>
              <a:rPr lang="fr-FR" altLang="en-US" sz="2800" dirty="0" err="1"/>
              <a:t>được</a:t>
            </a:r>
            <a:r>
              <a:rPr lang="fr-FR" altLang="en-US" sz="2800" dirty="0"/>
              <a:t> </a:t>
            </a:r>
            <a:r>
              <a:rPr lang="fr-FR" altLang="en-US" sz="2800" dirty="0" err="1"/>
              <a:t>phép</a:t>
            </a:r>
            <a:r>
              <a:rPr lang="fr-FR" altLang="en-US" sz="2800" dirty="0"/>
              <a:t> </a:t>
            </a:r>
            <a:r>
              <a:rPr lang="fr-FR" altLang="en-US" sz="2800" dirty="0" err="1"/>
              <a:t>đi</a:t>
            </a:r>
            <a:r>
              <a:rPr lang="fr-FR" altLang="en-US" sz="2800" dirty="0"/>
              <a:t> ra </a:t>
            </a:r>
            <a:r>
              <a:rPr lang="fr-FR" altLang="en-US" sz="2800" dirty="0" err="1"/>
              <a:t>ngoài</a:t>
            </a:r>
            <a:r>
              <a:rPr lang="fr-FR" altLang="en-US" sz="2800" dirty="0"/>
              <a:t> Internet </a:t>
            </a:r>
            <a:r>
              <a:rPr lang="fr-FR" altLang="en-US" sz="2800" dirty="0" err="1"/>
              <a:t>trực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tiếp</a:t>
            </a:r>
            <a:r>
              <a:rPr lang="fr-FR" altLang="en-US" sz="2800" dirty="0"/>
              <a:t> </a:t>
            </a:r>
            <a:endParaRPr lang="en-US" altLang="en-US" sz="2800" b="1" dirty="0"/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800" b="1" dirty="0"/>
              <a:t>	</a:t>
            </a:r>
            <a:r>
              <a:rPr lang="en-US" altLang="en-US" sz="2800" b="1" dirty="0">
                <a:solidFill>
                  <a:srgbClr val="FF0000"/>
                </a:solidFill>
              </a:rPr>
              <a:t>-A POSTROUTING -o eth0 -s  192.168.10.0/24  -j SNAT --to 203.162.5.2</a:t>
            </a:r>
            <a:endParaRPr lang="fr-FR" altLang="en-US" sz="2800" b="1" dirty="0">
              <a:solidFill>
                <a:srgbClr val="FF0000"/>
              </a:solidFill>
            </a:endParaRPr>
          </a:p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fr-FR" altLang="en-US" sz="2800" dirty="0"/>
              <a:t>	-o : là </a:t>
            </a:r>
            <a:r>
              <a:rPr lang="fr-FR" altLang="en-US" sz="2800" dirty="0" err="1"/>
              <a:t>card</a:t>
            </a:r>
            <a:r>
              <a:rPr lang="fr-FR" altLang="en-US" sz="2800" dirty="0"/>
              <a:t> </a:t>
            </a:r>
            <a:r>
              <a:rPr lang="fr-FR" altLang="en-US" sz="2800" dirty="0" err="1"/>
              <a:t>mạng</a:t>
            </a:r>
            <a:r>
              <a:rPr lang="fr-FR" altLang="en-US" sz="2800" dirty="0"/>
              <a:t> </a:t>
            </a:r>
            <a:r>
              <a:rPr lang="fr-FR" altLang="en-US" sz="2800" dirty="0" err="1"/>
              <a:t>đi</a:t>
            </a:r>
            <a:r>
              <a:rPr lang="fr-FR" altLang="en-US" sz="2800" dirty="0"/>
              <a:t> ra Internet </a:t>
            </a:r>
            <a:r>
              <a:rPr lang="fr-FR" altLang="en-US" sz="2800" dirty="0" err="1"/>
              <a:t>của</a:t>
            </a:r>
            <a:r>
              <a:rPr lang="fr-FR" altLang="en-US" sz="2800" dirty="0"/>
              <a:t> Router</a:t>
            </a:r>
            <a:endParaRPr lang="vi-VN" alt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083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72400" cy="1081088"/>
          </a:xfrm>
        </p:spPr>
        <p:txBody>
          <a:bodyPr/>
          <a:lstStyle/>
          <a:p>
            <a:r>
              <a:rPr lang="en-US" altLang="en-US" sz="4000" dirty="0" err="1"/>
              <a:t>Cách</a:t>
            </a:r>
            <a:r>
              <a:rPr lang="en-US" altLang="en-US" sz="4000" dirty="0"/>
              <a:t> </a:t>
            </a:r>
            <a:r>
              <a:rPr lang="en-US" altLang="en-US" sz="4000" dirty="0" err="1"/>
              <a:t>sử</a:t>
            </a:r>
            <a:r>
              <a:rPr lang="en-US" altLang="en-US" sz="4000" dirty="0"/>
              <a:t> </a:t>
            </a:r>
            <a:r>
              <a:rPr lang="en-US" altLang="en-US" sz="4000" dirty="0" err="1"/>
              <a:t>dụng</a:t>
            </a:r>
            <a:r>
              <a:rPr lang="en-US" altLang="en-US" sz="4000" dirty="0"/>
              <a:t> </a:t>
            </a:r>
            <a:r>
              <a:rPr lang="en-US" altLang="en-US" sz="4000" dirty="0" err="1"/>
              <a:t>bảng</a:t>
            </a:r>
            <a:r>
              <a:rPr lang="en-US" altLang="en-US" sz="4000" dirty="0"/>
              <a:t> NAT (</a:t>
            </a:r>
            <a:r>
              <a:rPr lang="en-US" altLang="en-US" sz="4000" dirty="0" err="1"/>
              <a:t>tt</a:t>
            </a:r>
            <a:r>
              <a:rPr lang="en-US" altLang="en-US" sz="4000" dirty="0"/>
              <a:t>.)</a:t>
            </a:r>
            <a:endParaRPr lang="vi-VN" altLang="en-US" sz="4000" dirty="0">
              <a:solidFill>
                <a:srgbClr val="0000FF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592263"/>
            <a:ext cx="8439150" cy="4884737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fr-FR" altLang="en-US" sz="2800" b="1" u="sng" dirty="0" err="1"/>
              <a:t>Ví</a:t>
            </a:r>
            <a:r>
              <a:rPr lang="fr-FR" altLang="en-US" sz="2800" b="1" u="sng" dirty="0"/>
              <a:t> </a:t>
            </a:r>
            <a:r>
              <a:rPr lang="fr-FR" altLang="en-US" sz="2800" b="1" u="sng" dirty="0" err="1"/>
              <a:t>Dụ</a:t>
            </a:r>
            <a:r>
              <a:rPr lang="fr-FR" altLang="en-US" sz="2800" b="1" u="sng" dirty="0"/>
              <a:t> 2</a:t>
            </a:r>
            <a:r>
              <a:rPr lang="fr-FR" altLang="en-US" sz="2800" dirty="0"/>
              <a:t>: </a:t>
            </a:r>
            <a:r>
              <a:rPr lang="fr-FR" altLang="en-US" sz="2800" dirty="0" err="1"/>
              <a:t>dùng</a:t>
            </a:r>
            <a:r>
              <a:rPr lang="fr-FR" altLang="en-US" sz="2800" dirty="0"/>
              <a:t> </a:t>
            </a:r>
            <a:r>
              <a:rPr lang="fr-FR" altLang="en-US" sz="2800" dirty="0" err="1"/>
              <a:t>masquerade</a:t>
            </a:r>
            <a:r>
              <a:rPr lang="fr-FR" altLang="en-US" sz="2800" dirty="0"/>
              <a:t> </a:t>
            </a:r>
            <a:r>
              <a:rPr lang="fr-FR" altLang="en-US" sz="2800" dirty="0" err="1"/>
              <a:t>để</a:t>
            </a:r>
            <a:r>
              <a:rPr lang="fr-FR" altLang="en-US" sz="2800" dirty="0"/>
              <a:t> NAT </a:t>
            </a:r>
            <a:r>
              <a:rPr lang="fr-FR" altLang="en-US" sz="2800" dirty="0" err="1"/>
              <a:t>ip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thật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thay</a:t>
            </a:r>
            <a:r>
              <a:rPr lang="fr-FR" altLang="en-US" sz="2800" dirty="0"/>
              <a:t> </a:t>
            </a:r>
            <a:r>
              <a:rPr lang="fr-FR" altLang="en-US" sz="2800" dirty="0" err="1"/>
              <a:t>đổi</a:t>
            </a:r>
            <a:r>
              <a:rPr lang="fr-FR" altLang="en-US" sz="2800" dirty="0"/>
              <a:t> (</a:t>
            </a:r>
            <a:r>
              <a:rPr lang="fr-FR" altLang="en-US" sz="2800" dirty="0" err="1"/>
              <a:t>adsl</a:t>
            </a:r>
            <a:r>
              <a:rPr lang="fr-FR" altLang="en-US" sz="2800" dirty="0"/>
              <a:t>, </a:t>
            </a:r>
            <a:r>
              <a:rPr lang="fr-FR" altLang="en-US" sz="2800" dirty="0" err="1"/>
              <a:t>dialup</a:t>
            </a:r>
            <a:r>
              <a:rPr lang="fr-FR" altLang="en-US" sz="2800" dirty="0"/>
              <a:t>).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fr-FR" altLang="en-US" sz="2800" dirty="0">
                <a:solidFill>
                  <a:srgbClr val="FF0000"/>
                </a:solidFill>
              </a:rPr>
              <a:t>-A POSTROUTING -o ppp0 -j MASQUERADE</a:t>
            </a: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fr-FR" altLang="en-US" sz="2800" dirty="0"/>
              <a:t>ppp0 : là interface </a:t>
            </a:r>
            <a:r>
              <a:rPr lang="fr-FR" altLang="en-US" sz="2800" dirty="0" err="1"/>
              <a:t>của</a:t>
            </a:r>
            <a:r>
              <a:rPr lang="fr-FR" altLang="en-US" sz="2800" dirty="0"/>
              <a:t> modem </a:t>
            </a:r>
            <a:r>
              <a:rPr lang="fr-FR" altLang="en-US" sz="2800" dirty="0" err="1"/>
              <a:t>hoặc</a:t>
            </a:r>
            <a:r>
              <a:rPr lang="fr-FR" altLang="en-US" sz="2800" dirty="0"/>
              <a:t> </a:t>
            </a:r>
            <a:r>
              <a:rPr lang="fr-FR" altLang="en-US" sz="2800" dirty="0" err="1"/>
              <a:t>adsl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trên</a:t>
            </a:r>
            <a:r>
              <a:rPr lang="fr-FR" altLang="en-US" sz="2800" dirty="0"/>
              <a:t> router</a:t>
            </a:r>
            <a:endParaRPr lang="en-US" altLang="en-US" sz="2800" b="1" u="sng" dirty="0"/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en-US" sz="2800" b="1" u="sng" dirty="0"/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en-US" sz="2800" b="1" u="sng" dirty="0" err="1"/>
              <a:t>Ví</a:t>
            </a:r>
            <a:r>
              <a:rPr lang="en-US" altLang="en-US" sz="2800" b="1" u="sng" dirty="0"/>
              <a:t> </a:t>
            </a:r>
            <a:r>
              <a:rPr lang="en-US" altLang="en-US" sz="2800" b="1" u="sng" dirty="0" err="1"/>
              <a:t>Dụ</a:t>
            </a:r>
            <a:r>
              <a:rPr lang="en-US" altLang="en-US" sz="2800" b="1" u="sng" dirty="0"/>
              <a:t> 3</a:t>
            </a:r>
            <a:r>
              <a:rPr lang="en-US" altLang="en-US" sz="2800" dirty="0"/>
              <a:t>: NAT 1 IP </a:t>
            </a:r>
            <a:r>
              <a:rPr lang="en-US" altLang="en-US" sz="2800" dirty="0" err="1"/>
              <a:t>thật</a:t>
            </a:r>
            <a:r>
              <a:rPr lang="en-US" altLang="en-US" sz="2800" dirty="0"/>
              <a:t> 203.162.5.2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web server 172.29.1.2 </a:t>
            </a: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phép</a:t>
            </a:r>
            <a:r>
              <a:rPr lang="en-US" altLang="en-US" sz="2800" dirty="0"/>
              <a:t> public.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FF0000"/>
                </a:solidFill>
              </a:rPr>
              <a:t>	-A PREROUTING -p </a:t>
            </a:r>
            <a:r>
              <a:rPr lang="en-US" altLang="en-US" sz="2800" dirty="0" err="1">
                <a:solidFill>
                  <a:srgbClr val="FF0000"/>
                </a:solidFill>
              </a:rPr>
              <a:t>tcp</a:t>
            </a:r>
            <a:r>
              <a:rPr lang="en-US" altLang="en-US" sz="2800" dirty="0">
                <a:solidFill>
                  <a:srgbClr val="FF0000"/>
                </a:solidFill>
              </a:rPr>
              <a:t> --</a:t>
            </a:r>
            <a:r>
              <a:rPr lang="en-US" altLang="en-US" sz="2800" dirty="0" err="1">
                <a:solidFill>
                  <a:srgbClr val="FF0000"/>
                </a:solidFill>
              </a:rPr>
              <a:t>dport</a:t>
            </a:r>
            <a:r>
              <a:rPr lang="en-US" altLang="en-US" sz="2800" dirty="0">
                <a:solidFill>
                  <a:srgbClr val="FF0000"/>
                </a:solidFill>
              </a:rPr>
              <a:t> 80 -</a:t>
            </a:r>
            <a:r>
              <a:rPr lang="en-US" altLang="en-US" sz="2800" dirty="0" err="1">
                <a:solidFill>
                  <a:srgbClr val="FF0000"/>
                </a:solidFill>
              </a:rPr>
              <a:t>i</a:t>
            </a:r>
            <a:r>
              <a:rPr lang="en-US" altLang="en-US" sz="2800" dirty="0">
                <a:solidFill>
                  <a:srgbClr val="FF0000"/>
                </a:solidFill>
              </a:rPr>
              <a:t> eth0  -j DNAT --to 172.29.1.2:80</a:t>
            </a:r>
            <a:endParaRPr lang="vi-VN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155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534D3FD-D06A-455F-9219-F6CA2F50DB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3206</Words>
  <Application>Microsoft Office PowerPoint</Application>
  <PresentationFormat>On-screen Show (4:3)</PresentationFormat>
  <Paragraphs>614</Paragraphs>
  <Slides>99</Slides>
  <Notes>76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Arial</vt:lpstr>
      <vt:lpstr>Calibri</vt:lpstr>
      <vt:lpstr>Calibri Light</vt:lpstr>
      <vt:lpstr>Courier</vt:lpstr>
      <vt:lpstr>Tahoma</vt:lpstr>
      <vt:lpstr>Times New Roman</vt:lpstr>
      <vt:lpstr>Wingdings</vt:lpstr>
      <vt:lpstr>Retrospect</vt:lpstr>
      <vt:lpstr>CHƯƠNG 4 ACL, NAT/PAT, IPTABLES</vt:lpstr>
      <vt:lpstr>NỘI DUNG</vt:lpstr>
      <vt:lpstr>Khái niệm  ACL</vt:lpstr>
      <vt:lpstr>Khái niệm  ACL</vt:lpstr>
      <vt:lpstr>Một TCP Conversation</vt:lpstr>
      <vt:lpstr>Ví dụ </vt:lpstr>
      <vt:lpstr>NỘI DUNG</vt:lpstr>
      <vt:lpstr>Hoạt động của ACL</vt:lpstr>
      <vt:lpstr>Các loại ACL trên thiết bị Cisco</vt:lpstr>
      <vt:lpstr>Hoạt động của Inbound ACL</vt:lpstr>
      <vt:lpstr>Hoạt động của Inbound ACL</vt:lpstr>
      <vt:lpstr>Hoạt động của Outbound ACL</vt:lpstr>
      <vt:lpstr>Hoạt động của Outbound ACL</vt:lpstr>
      <vt:lpstr>Hoạt động của Outbound ACL</vt:lpstr>
      <vt:lpstr> Hoạt đông của standard ACL</vt:lpstr>
      <vt:lpstr>Hoạt động của Extended ACL</vt:lpstr>
      <vt:lpstr>Giới thiệu về ACL Wildcard Mask</vt:lpstr>
      <vt:lpstr>Giới thiệu về ACL Wildcard Mask</vt:lpstr>
      <vt:lpstr>Ví dụ Wildcard Mask</vt:lpstr>
      <vt:lpstr>Ví dụ Wildcard Mask</vt:lpstr>
      <vt:lpstr>Cách tính Wildcard mask</vt:lpstr>
      <vt:lpstr>Wildcard Mask Keywords</vt:lpstr>
      <vt:lpstr>Ví dụ Wildcard Mask Keywords</vt:lpstr>
      <vt:lpstr>Hướng dẫn tạo ACLs</vt:lpstr>
      <vt:lpstr>Quy tắc tạo ACLs</vt:lpstr>
      <vt:lpstr>Hướng dẫn tạo ACLs</vt:lpstr>
      <vt:lpstr>Vị trí đặt ACLs trên router</vt:lpstr>
      <vt:lpstr>Ví dụ: Vị trí của Standard ACL</vt:lpstr>
      <vt:lpstr>Ví dụ: Vị trí của Extended ACL</vt:lpstr>
      <vt:lpstr>NỘI DUNG</vt:lpstr>
      <vt:lpstr>Cấu hình Standard ACL</vt:lpstr>
      <vt:lpstr>Cấu hình Standard ACL</vt:lpstr>
      <vt:lpstr>Cấu hình tạo Standard ACL </vt:lpstr>
      <vt:lpstr>Áp dụng Standard ACLs vào interface</vt:lpstr>
      <vt:lpstr>Cấu hình Standard ACL hoàn chỉnh</vt:lpstr>
      <vt:lpstr>Thay đổi Standard ACL</vt:lpstr>
      <vt:lpstr>Thay đổi Standard ACL</vt:lpstr>
      <vt:lpstr>Kiểm tra ACLs</vt:lpstr>
      <vt:lpstr>Kiểm tra ACL</vt:lpstr>
      <vt:lpstr>Securing VTY ports with a Standard IPv4 ACL Configuring a Standard ACL to Secure a VTY Port</vt:lpstr>
      <vt:lpstr>Securing VTY ports with a Standard IPv4 ACL Verifying a Standard ACL used to Secure a VTY Port</vt:lpstr>
      <vt:lpstr>Extended ACLs</vt:lpstr>
      <vt:lpstr>Extended ACLs</vt:lpstr>
      <vt:lpstr>Cấu hình Extended ACLs</vt:lpstr>
      <vt:lpstr>Áp dụng Extended ACLs vào Interfaces</vt:lpstr>
      <vt:lpstr>Ví dụ cấu hình Extended ACLs</vt:lpstr>
      <vt:lpstr>Cấu hình Đặt tên Extended ACLs</vt:lpstr>
      <vt:lpstr>Kiểm tra Extended ACLs</vt:lpstr>
      <vt:lpstr>Thay đổi Extended ACLs</vt:lpstr>
      <vt:lpstr>Ví dụ cấu hình ACLs sai - 1</vt:lpstr>
      <vt:lpstr>Ví dụ cấu hình ACLs sai - 2</vt:lpstr>
      <vt:lpstr>Ví dụ cấu hình ACLs sai - 3</vt:lpstr>
      <vt:lpstr>Ví dụ cấu hình ACLs sai - 4</vt:lpstr>
      <vt:lpstr>NỘI DUNG</vt:lpstr>
      <vt:lpstr>Không gian địa chỉ IPv4</vt:lpstr>
      <vt:lpstr>Khái niệm về NAT</vt:lpstr>
      <vt:lpstr>Khái niệm về NAT (tt.)</vt:lpstr>
      <vt:lpstr>Các thuật ngữ về NAT</vt:lpstr>
      <vt:lpstr>Các thuật ngữ về NAT (tt.)</vt:lpstr>
      <vt:lpstr>Các loại NAT Static NAT</vt:lpstr>
      <vt:lpstr>Các loại NAT Static NAT (tt.)</vt:lpstr>
      <vt:lpstr>Các loại NAT Static NAT (tt.)</vt:lpstr>
      <vt:lpstr>Các loại NAT Dynamic NAT</vt:lpstr>
      <vt:lpstr>Các loại NAT Dynamic NAT (tt.)</vt:lpstr>
      <vt:lpstr>Các loại NAT Dynamic NAT (tt.)</vt:lpstr>
      <vt:lpstr>Các loại NAT Port Address Translation</vt:lpstr>
      <vt:lpstr>Cấu hình PAT với 1 IP Public</vt:lpstr>
      <vt:lpstr>Cấu hình PAT với Single IP Public</vt:lpstr>
      <vt:lpstr>Cấu hình PAT với Pool IP Public</vt:lpstr>
      <vt:lpstr>Cấu hình PAT với Pool IP Public</vt:lpstr>
      <vt:lpstr>Kiểm tra Static NAT</vt:lpstr>
      <vt:lpstr>Kiểm tra Dynamic NAT</vt:lpstr>
      <vt:lpstr>Kiểm tra Dynamic NAT (tt.)</vt:lpstr>
      <vt:lpstr>Kiểm tra PAT</vt:lpstr>
      <vt:lpstr>NỘI DUNG</vt:lpstr>
      <vt:lpstr>Iptables là gì?</vt:lpstr>
      <vt:lpstr>Chức năng của Iptables</vt:lpstr>
      <vt:lpstr>Hoạt động của Iptables</vt:lpstr>
      <vt:lpstr>Hoạt động của Iptables (tt.)</vt:lpstr>
      <vt:lpstr>Hoạt động của Iptables (tt.)</vt:lpstr>
      <vt:lpstr>CÁC LOẠI CHAIN TRONG BẢNG FILTER  </vt:lpstr>
      <vt:lpstr>CÁC LOẠI CHAIN TRONG BẢNG FILTER (tt.) </vt:lpstr>
      <vt:lpstr>PowerPoint Presentation</vt:lpstr>
      <vt:lpstr>CÁC LOẠI CHAIN TRONG BẢNG NAT</vt:lpstr>
      <vt:lpstr>CÁC LOẠI CHAIN TRONG BẢNG NAT (tt.)</vt:lpstr>
      <vt:lpstr>CÁC LOẠI CHAIN TRONG BẢNG NAT (tt.)</vt:lpstr>
      <vt:lpstr>Target</vt:lpstr>
      <vt:lpstr>Target (tt.)</vt:lpstr>
      <vt:lpstr>Các options trong câu lệnh iptables</vt:lpstr>
      <vt:lpstr>Sử dụng bảng Filter làm firewall</vt:lpstr>
      <vt:lpstr>Sử dụng bảng Filter làm firewall (tt.)</vt:lpstr>
      <vt:lpstr>Sử dụng bảng Filter làm firewall (tt.)</vt:lpstr>
      <vt:lpstr>Sử dụng bảng Filter làm firewall (tt.)</vt:lpstr>
      <vt:lpstr>Sử dụng bảng Filter làm firewall (tt.)</vt:lpstr>
      <vt:lpstr>PowerPoint Presentation</vt:lpstr>
      <vt:lpstr>Sử dụng bảng Filter làm firewall (tt.)</vt:lpstr>
      <vt:lpstr>Sử dụng bảng Filter làm firewall (tt.)</vt:lpstr>
      <vt:lpstr>Cách sử dụng bảng NAT</vt:lpstr>
      <vt:lpstr>Cách sử dụng bảng NAT (tt.)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2014-09-06T12:50:53Z</dcterms:created>
  <dcterms:modified xsi:type="dcterms:W3CDTF">2019-10-08T18:16:12Z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</Properties>
</file>